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3" r:id="rId2"/>
    <p:sldId id="304" r:id="rId3"/>
    <p:sldId id="306" r:id="rId4"/>
    <p:sldId id="309" r:id="rId5"/>
    <p:sldId id="310" r:id="rId6"/>
    <p:sldId id="324" r:id="rId7"/>
    <p:sldId id="325" r:id="rId8"/>
    <p:sldId id="326" r:id="rId9"/>
    <p:sldId id="350" r:id="rId10"/>
    <p:sldId id="333" r:id="rId11"/>
    <p:sldId id="327" r:id="rId12"/>
    <p:sldId id="328" r:id="rId13"/>
    <p:sldId id="329" r:id="rId14"/>
    <p:sldId id="330" r:id="rId15"/>
    <p:sldId id="331" r:id="rId16"/>
    <p:sldId id="332"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71" r:id="rId30"/>
    <p:sldId id="346" r:id="rId31"/>
    <p:sldId id="347" r:id="rId32"/>
    <p:sldId id="372" r:id="rId33"/>
    <p:sldId id="348" r:id="rId34"/>
    <p:sldId id="349" r:id="rId35"/>
    <p:sldId id="351" r:id="rId36"/>
    <p:sldId id="359" r:id="rId37"/>
    <p:sldId id="360" r:id="rId38"/>
    <p:sldId id="352" r:id="rId39"/>
    <p:sldId id="353" r:id="rId40"/>
    <p:sldId id="373" r:id="rId41"/>
    <p:sldId id="355" r:id="rId42"/>
    <p:sldId id="370" r:id="rId43"/>
    <p:sldId id="361" r:id="rId44"/>
  </p:sldIdLst>
  <p:sldSz cx="9144000" cy="6858000" type="screen4x3"/>
  <p:notesSz cx="9296400" cy="7010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0" d="100"/>
          <a:sy n="70" d="100"/>
        </p:scale>
        <p:origin x="1392" y="72"/>
      </p:cViewPr>
      <p:guideLst>
        <p:guide orient="horz" pos="2880"/>
        <p:guide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CC802-D2C7-4AE3-9204-9D45F9B0A24C}" type="doc">
      <dgm:prSet loTypeId="urn:microsoft.com/office/officeart/2005/8/layout/cycle6" loCatId="cycle" qsTypeId="urn:microsoft.com/office/officeart/2005/8/quickstyle/3d2" qsCatId="3D" csTypeId="urn:microsoft.com/office/officeart/2005/8/colors/colorful3" csCatId="colorful" phldr="1"/>
      <dgm:spPr/>
      <dgm:t>
        <a:bodyPr/>
        <a:lstStyle/>
        <a:p>
          <a:endParaRPr lang="es-MX"/>
        </a:p>
      </dgm:t>
    </dgm:pt>
    <dgm:pt modelId="{CFA7F680-68BD-491D-999C-1FC32EF913ED}">
      <dgm:prSet phldrT="[Texto]" custT="1"/>
      <dgm:spPr/>
      <dgm:t>
        <a:bodyPr/>
        <a:lstStyle/>
        <a:p>
          <a:r>
            <a:rPr lang="es-MX" sz="1800" b="1" dirty="0">
              <a:latin typeface="Arial" panose="020B0604020202020204" pitchFamily="34" charset="0"/>
              <a:cs typeface="Arial" panose="020B0604020202020204" pitchFamily="34" charset="0"/>
            </a:rPr>
            <a:t>CERTEZA</a:t>
          </a:r>
        </a:p>
      </dgm:t>
    </dgm:pt>
    <dgm:pt modelId="{E040E6A5-E5AA-400A-B2EF-C31829412A00}" type="parTrans" cxnId="{DD3DDE68-9632-4265-8D29-6967F38A7CE6}">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BB01701B-3F13-4072-9F6A-A69E760992E8}" type="sibTrans" cxnId="{DD3DDE68-9632-4265-8D29-6967F38A7CE6}">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41436F79-AB46-4F87-9D07-1B9F5B2C8DD4}">
      <dgm:prSet phldrT="[Texto]" custT="1"/>
      <dgm:spPr/>
      <dgm:t>
        <a:bodyPr/>
        <a:lstStyle/>
        <a:p>
          <a:r>
            <a:rPr lang="es-MX" sz="1800" b="1" dirty="0">
              <a:latin typeface="Arial" panose="020B0604020202020204" pitchFamily="34" charset="0"/>
              <a:cs typeface="Arial" panose="020B0604020202020204" pitchFamily="34" charset="0"/>
            </a:rPr>
            <a:t>IMPARCIALIDAD</a:t>
          </a:r>
        </a:p>
      </dgm:t>
    </dgm:pt>
    <dgm:pt modelId="{8E4BF3A2-2259-4CCD-8DC9-4DB0BD8AD0BD}" type="parTrans" cxnId="{66F89315-9DC0-49ED-80BD-67AF230D7305}">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E5AFDCB6-0F35-4939-AFFB-C63CF9B9412A}" type="sibTrans" cxnId="{66F89315-9DC0-49ED-80BD-67AF230D7305}">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A4EB9143-7648-48A9-A95F-043FDD97E35C}">
      <dgm:prSet phldrT="[Texto]" custT="1"/>
      <dgm:spPr/>
      <dgm:t>
        <a:bodyPr/>
        <a:lstStyle/>
        <a:p>
          <a:r>
            <a:rPr lang="es-MX" sz="1800" b="1" dirty="0">
              <a:latin typeface="Arial" panose="020B0604020202020204" pitchFamily="34" charset="0"/>
              <a:cs typeface="Arial" panose="020B0604020202020204" pitchFamily="34" charset="0"/>
            </a:rPr>
            <a:t>OBJETIVIDAD</a:t>
          </a:r>
        </a:p>
      </dgm:t>
    </dgm:pt>
    <dgm:pt modelId="{278FBF49-1FBD-4547-92BC-A6B9E4ECC9CB}" type="parTrans" cxnId="{5E9B4A0E-5923-4133-9A69-3FD31C5CC8B9}">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F148F92D-D713-4E6A-80E5-0D01F5128117}" type="sibTrans" cxnId="{5E9B4A0E-5923-4133-9A69-3FD31C5CC8B9}">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16397185-8BEB-459C-AD8B-7379F9CAD18B}">
      <dgm:prSet phldrT="[Texto]" custT="1"/>
      <dgm:spPr/>
      <dgm:t>
        <a:bodyPr/>
        <a:lstStyle/>
        <a:p>
          <a:r>
            <a:rPr lang="es-MX" sz="1800" b="1">
              <a:latin typeface="Arial" panose="020B0604020202020204" pitchFamily="34" charset="0"/>
              <a:cs typeface="Arial" panose="020B0604020202020204" pitchFamily="34" charset="0"/>
            </a:rPr>
            <a:t>LEGALIDAD</a:t>
          </a:r>
          <a:endParaRPr lang="es-MX" sz="1800" b="1" dirty="0">
            <a:latin typeface="Arial" panose="020B0604020202020204" pitchFamily="34" charset="0"/>
            <a:cs typeface="Arial" panose="020B0604020202020204" pitchFamily="34" charset="0"/>
          </a:endParaRPr>
        </a:p>
      </dgm:t>
    </dgm:pt>
    <dgm:pt modelId="{BC00755C-11CF-4243-8885-B4B2C3CF1AD5}" type="parTrans" cxnId="{1B35924E-187B-49F7-8131-9E2546811B47}">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733D19E5-E563-40AB-A621-2E6CAD962DCB}" type="sibTrans" cxnId="{1B35924E-187B-49F7-8131-9E2546811B47}">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725D5A41-9C5E-4705-894E-AF86D6D12F54}">
      <dgm:prSet phldrT="[Texto]" custT="1"/>
      <dgm:spPr/>
      <dgm:t>
        <a:bodyPr/>
        <a:lstStyle/>
        <a:p>
          <a:r>
            <a:rPr lang="es-MX" sz="1800" b="1" dirty="0">
              <a:latin typeface="Arial" panose="020B0604020202020204" pitchFamily="34" charset="0"/>
              <a:cs typeface="Arial" panose="020B0604020202020204" pitchFamily="34" charset="0"/>
            </a:rPr>
            <a:t>INDEPENDENCIA</a:t>
          </a:r>
        </a:p>
      </dgm:t>
    </dgm:pt>
    <dgm:pt modelId="{7F139EFF-D642-435A-BBD0-07AB8DFEC88D}" type="parTrans" cxnId="{D8AA7195-0D7A-46EF-BF70-339C4E1CABC6}">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D1ADC076-6B95-4F94-8CBC-236E1512C0E1}" type="sibTrans" cxnId="{D8AA7195-0D7A-46EF-BF70-339C4E1CABC6}">
      <dgm:prSet/>
      <dgm:spPr/>
      <dgm:t>
        <a:bodyPr/>
        <a:lstStyle/>
        <a:p>
          <a:endParaRPr lang="es-MX" sz="1800" b="1">
            <a:solidFill>
              <a:schemeClr val="tx1"/>
            </a:solidFill>
            <a:latin typeface="Arial" panose="020B0604020202020204" pitchFamily="34" charset="0"/>
            <a:cs typeface="Arial" panose="020B0604020202020204" pitchFamily="34" charset="0"/>
          </a:endParaRPr>
        </a:p>
      </dgm:t>
    </dgm:pt>
    <dgm:pt modelId="{79BF9A05-64AC-4C50-B708-2D95ED91AACA}">
      <dgm:prSet phldrT="[Texto]"/>
      <dgm:spPr/>
      <dgm:t>
        <a:bodyPr/>
        <a:lstStyle/>
        <a:p>
          <a:r>
            <a:rPr lang="es-MX" b="1" dirty="0">
              <a:latin typeface="Arial" panose="020B0604020202020204" pitchFamily="34" charset="0"/>
              <a:cs typeface="Arial" panose="020B0604020202020204" pitchFamily="34" charset="0"/>
            </a:rPr>
            <a:t>MÁXIMA PUBLICIDAD</a:t>
          </a:r>
        </a:p>
      </dgm:t>
    </dgm:pt>
    <dgm:pt modelId="{0F489104-F272-4FAF-8C81-B92A7EAD986E}" type="parTrans" cxnId="{C4170CDD-1C37-450D-A921-66F379E117CC}">
      <dgm:prSet/>
      <dgm:spPr/>
      <dgm:t>
        <a:bodyPr/>
        <a:lstStyle/>
        <a:p>
          <a:endParaRPr lang="es-MX"/>
        </a:p>
      </dgm:t>
    </dgm:pt>
    <dgm:pt modelId="{7F39FAE1-0244-40CF-92F4-E6E998F4E079}" type="sibTrans" cxnId="{C4170CDD-1C37-450D-A921-66F379E117CC}">
      <dgm:prSet/>
      <dgm:spPr/>
      <dgm:t>
        <a:bodyPr/>
        <a:lstStyle/>
        <a:p>
          <a:endParaRPr lang="es-MX"/>
        </a:p>
      </dgm:t>
    </dgm:pt>
    <dgm:pt modelId="{3AAFF54D-B510-4023-A3AD-E5616F6C9860}" type="pres">
      <dgm:prSet presAssocID="{690CC802-D2C7-4AE3-9204-9D45F9B0A24C}" presName="cycle" presStyleCnt="0">
        <dgm:presLayoutVars>
          <dgm:dir/>
          <dgm:resizeHandles val="exact"/>
        </dgm:presLayoutVars>
      </dgm:prSet>
      <dgm:spPr/>
      <dgm:t>
        <a:bodyPr/>
        <a:lstStyle/>
        <a:p>
          <a:endParaRPr lang="es-MX"/>
        </a:p>
      </dgm:t>
    </dgm:pt>
    <dgm:pt modelId="{A0C87A5B-2325-42D1-9633-24988A760C71}" type="pres">
      <dgm:prSet presAssocID="{CFA7F680-68BD-491D-999C-1FC32EF913ED}" presName="node" presStyleLbl="node1" presStyleIdx="0" presStyleCnt="6" custScaleX="141610">
        <dgm:presLayoutVars>
          <dgm:bulletEnabled val="1"/>
        </dgm:presLayoutVars>
      </dgm:prSet>
      <dgm:spPr/>
      <dgm:t>
        <a:bodyPr/>
        <a:lstStyle/>
        <a:p>
          <a:endParaRPr lang="es-MX"/>
        </a:p>
      </dgm:t>
    </dgm:pt>
    <dgm:pt modelId="{84D264FF-7CBB-4CC9-AB1D-A289F4F2B7F6}" type="pres">
      <dgm:prSet presAssocID="{CFA7F680-68BD-491D-999C-1FC32EF913ED}" presName="spNode" presStyleCnt="0"/>
      <dgm:spPr/>
    </dgm:pt>
    <dgm:pt modelId="{2371DF0E-C49C-41E3-8EFB-381B66CDCD1C}" type="pres">
      <dgm:prSet presAssocID="{BB01701B-3F13-4072-9F6A-A69E760992E8}" presName="sibTrans" presStyleLbl="sibTrans1D1" presStyleIdx="0" presStyleCnt="6"/>
      <dgm:spPr/>
      <dgm:t>
        <a:bodyPr/>
        <a:lstStyle/>
        <a:p>
          <a:endParaRPr lang="es-MX"/>
        </a:p>
      </dgm:t>
    </dgm:pt>
    <dgm:pt modelId="{EDE60A09-2354-4DA2-B0DA-EBC7C37607FD}" type="pres">
      <dgm:prSet presAssocID="{41436F79-AB46-4F87-9D07-1B9F5B2C8DD4}" presName="node" presStyleLbl="node1" presStyleIdx="1" presStyleCnt="6" custScaleX="242206">
        <dgm:presLayoutVars>
          <dgm:bulletEnabled val="1"/>
        </dgm:presLayoutVars>
      </dgm:prSet>
      <dgm:spPr/>
      <dgm:t>
        <a:bodyPr/>
        <a:lstStyle/>
        <a:p>
          <a:endParaRPr lang="es-MX"/>
        </a:p>
      </dgm:t>
    </dgm:pt>
    <dgm:pt modelId="{2A581D7C-79AD-467B-B097-788273DB154E}" type="pres">
      <dgm:prSet presAssocID="{41436F79-AB46-4F87-9D07-1B9F5B2C8DD4}" presName="spNode" presStyleCnt="0"/>
      <dgm:spPr/>
    </dgm:pt>
    <dgm:pt modelId="{1E7CDE7A-78B6-4996-AC01-B36FBD639924}" type="pres">
      <dgm:prSet presAssocID="{E5AFDCB6-0F35-4939-AFFB-C63CF9B9412A}" presName="sibTrans" presStyleLbl="sibTrans1D1" presStyleIdx="1" presStyleCnt="6"/>
      <dgm:spPr/>
      <dgm:t>
        <a:bodyPr/>
        <a:lstStyle/>
        <a:p>
          <a:endParaRPr lang="es-MX"/>
        </a:p>
      </dgm:t>
    </dgm:pt>
    <dgm:pt modelId="{DD10026F-3F6F-47BA-B042-98BABD32E875}" type="pres">
      <dgm:prSet presAssocID="{A4EB9143-7648-48A9-A95F-043FDD97E35C}" presName="node" presStyleLbl="node1" presStyleIdx="2" presStyleCnt="6" custScaleX="207745" custRadScaleRad="98820" custRadScaleInc="-107995">
        <dgm:presLayoutVars>
          <dgm:bulletEnabled val="1"/>
        </dgm:presLayoutVars>
      </dgm:prSet>
      <dgm:spPr/>
      <dgm:t>
        <a:bodyPr/>
        <a:lstStyle/>
        <a:p>
          <a:endParaRPr lang="es-MX"/>
        </a:p>
      </dgm:t>
    </dgm:pt>
    <dgm:pt modelId="{F65A3EC7-F6E2-4EAA-B5F4-55BB23D52FE2}" type="pres">
      <dgm:prSet presAssocID="{A4EB9143-7648-48A9-A95F-043FDD97E35C}" presName="spNode" presStyleCnt="0"/>
      <dgm:spPr/>
    </dgm:pt>
    <dgm:pt modelId="{648C31FB-BE17-4A08-9B79-C52F39B16F0F}" type="pres">
      <dgm:prSet presAssocID="{F148F92D-D713-4E6A-80E5-0D01F5128117}" presName="sibTrans" presStyleLbl="sibTrans1D1" presStyleIdx="2" presStyleCnt="6"/>
      <dgm:spPr/>
      <dgm:t>
        <a:bodyPr/>
        <a:lstStyle/>
        <a:p>
          <a:endParaRPr lang="es-MX"/>
        </a:p>
      </dgm:t>
    </dgm:pt>
    <dgm:pt modelId="{51365B3F-93AD-41A5-AE0A-9A1A0FC494A0}" type="pres">
      <dgm:prSet presAssocID="{16397185-8BEB-459C-AD8B-7379F9CAD18B}" presName="node" presStyleLbl="node1" presStyleIdx="3" presStyleCnt="6" custScaleX="153526" custRadScaleRad="92814" custRadScaleInc="415">
        <dgm:presLayoutVars>
          <dgm:bulletEnabled val="1"/>
        </dgm:presLayoutVars>
      </dgm:prSet>
      <dgm:spPr/>
      <dgm:t>
        <a:bodyPr/>
        <a:lstStyle/>
        <a:p>
          <a:endParaRPr lang="es-MX"/>
        </a:p>
      </dgm:t>
    </dgm:pt>
    <dgm:pt modelId="{2081445D-B022-4F0E-8122-83D74632F9F9}" type="pres">
      <dgm:prSet presAssocID="{16397185-8BEB-459C-AD8B-7379F9CAD18B}" presName="spNode" presStyleCnt="0"/>
      <dgm:spPr/>
    </dgm:pt>
    <dgm:pt modelId="{7C677514-83D7-4A34-B9F7-F10E6B9E6E4B}" type="pres">
      <dgm:prSet presAssocID="{733D19E5-E563-40AB-A621-2E6CAD962DCB}" presName="sibTrans" presStyleLbl="sibTrans1D1" presStyleIdx="3" presStyleCnt="6"/>
      <dgm:spPr/>
      <dgm:t>
        <a:bodyPr/>
        <a:lstStyle/>
        <a:p>
          <a:endParaRPr lang="es-MX"/>
        </a:p>
      </dgm:t>
    </dgm:pt>
    <dgm:pt modelId="{C20D01E0-F975-4C45-94CD-28B35D1ED043}" type="pres">
      <dgm:prSet presAssocID="{725D5A41-9C5E-4705-894E-AF86D6D12F54}" presName="node" presStyleLbl="node1" presStyleIdx="4" presStyleCnt="6" custScaleX="237745" custRadScaleRad="96947" custRadScaleInc="102776">
        <dgm:presLayoutVars>
          <dgm:bulletEnabled val="1"/>
        </dgm:presLayoutVars>
      </dgm:prSet>
      <dgm:spPr/>
      <dgm:t>
        <a:bodyPr/>
        <a:lstStyle/>
        <a:p>
          <a:endParaRPr lang="es-MX"/>
        </a:p>
      </dgm:t>
    </dgm:pt>
    <dgm:pt modelId="{D98BC95A-207F-4335-A965-C00E9573534B}" type="pres">
      <dgm:prSet presAssocID="{725D5A41-9C5E-4705-894E-AF86D6D12F54}" presName="spNode" presStyleCnt="0"/>
      <dgm:spPr/>
    </dgm:pt>
    <dgm:pt modelId="{DFB66127-2D7F-42B0-BDA2-6DF5FFC4F2F8}" type="pres">
      <dgm:prSet presAssocID="{D1ADC076-6B95-4F94-8CBC-236E1512C0E1}" presName="sibTrans" presStyleLbl="sibTrans1D1" presStyleIdx="4" presStyleCnt="6"/>
      <dgm:spPr/>
      <dgm:t>
        <a:bodyPr/>
        <a:lstStyle/>
        <a:p>
          <a:endParaRPr lang="es-MX"/>
        </a:p>
      </dgm:t>
    </dgm:pt>
    <dgm:pt modelId="{C2A3FAA3-3D03-42FE-BAB4-E06A50CB7148}" type="pres">
      <dgm:prSet presAssocID="{79BF9A05-64AC-4C50-B708-2D95ED91AACA}" presName="node" presStyleLbl="node1" presStyleIdx="5" presStyleCnt="6" custScaleX="153526" custRadScaleRad="96921" custRadScaleInc="-7320">
        <dgm:presLayoutVars>
          <dgm:bulletEnabled val="1"/>
        </dgm:presLayoutVars>
      </dgm:prSet>
      <dgm:spPr/>
      <dgm:t>
        <a:bodyPr/>
        <a:lstStyle/>
        <a:p>
          <a:endParaRPr lang="es-MX"/>
        </a:p>
      </dgm:t>
    </dgm:pt>
    <dgm:pt modelId="{9EEB82F8-57A7-4C61-A824-9663EB326AF1}" type="pres">
      <dgm:prSet presAssocID="{79BF9A05-64AC-4C50-B708-2D95ED91AACA}" presName="spNode" presStyleCnt="0"/>
      <dgm:spPr/>
    </dgm:pt>
    <dgm:pt modelId="{CD5A9481-1F9A-4199-910E-C50DDC6C7EF0}" type="pres">
      <dgm:prSet presAssocID="{7F39FAE1-0244-40CF-92F4-E6E998F4E079}" presName="sibTrans" presStyleLbl="sibTrans1D1" presStyleIdx="5" presStyleCnt="6"/>
      <dgm:spPr/>
      <dgm:t>
        <a:bodyPr/>
        <a:lstStyle/>
        <a:p>
          <a:endParaRPr lang="es-MX"/>
        </a:p>
      </dgm:t>
    </dgm:pt>
  </dgm:ptLst>
  <dgm:cxnLst>
    <dgm:cxn modelId="{5D1A2BA8-424C-4A41-9D7B-864B222F1A11}" type="presOf" srcId="{7F39FAE1-0244-40CF-92F4-E6E998F4E079}" destId="{CD5A9481-1F9A-4199-910E-C50DDC6C7EF0}" srcOrd="0" destOrd="0" presId="urn:microsoft.com/office/officeart/2005/8/layout/cycle6"/>
    <dgm:cxn modelId="{F704C521-0FE2-4225-A898-6A6195F8C1FB}" type="presOf" srcId="{F148F92D-D713-4E6A-80E5-0D01F5128117}" destId="{648C31FB-BE17-4A08-9B79-C52F39B16F0F}" srcOrd="0" destOrd="0" presId="urn:microsoft.com/office/officeart/2005/8/layout/cycle6"/>
    <dgm:cxn modelId="{957A88A3-F37D-42BD-A852-ABF6B09A6DCF}" type="presOf" srcId="{16397185-8BEB-459C-AD8B-7379F9CAD18B}" destId="{51365B3F-93AD-41A5-AE0A-9A1A0FC494A0}" srcOrd="0" destOrd="0" presId="urn:microsoft.com/office/officeart/2005/8/layout/cycle6"/>
    <dgm:cxn modelId="{5192F07B-7256-4BA2-9F38-AB970A402D4D}" type="presOf" srcId="{BB01701B-3F13-4072-9F6A-A69E760992E8}" destId="{2371DF0E-C49C-41E3-8EFB-381B66CDCD1C}" srcOrd="0" destOrd="0" presId="urn:microsoft.com/office/officeart/2005/8/layout/cycle6"/>
    <dgm:cxn modelId="{BD5F566E-A09A-4D44-AAAC-41AF3F606558}" type="presOf" srcId="{733D19E5-E563-40AB-A621-2E6CAD962DCB}" destId="{7C677514-83D7-4A34-B9F7-F10E6B9E6E4B}" srcOrd="0" destOrd="0" presId="urn:microsoft.com/office/officeart/2005/8/layout/cycle6"/>
    <dgm:cxn modelId="{C4170CDD-1C37-450D-A921-66F379E117CC}" srcId="{690CC802-D2C7-4AE3-9204-9D45F9B0A24C}" destId="{79BF9A05-64AC-4C50-B708-2D95ED91AACA}" srcOrd="5" destOrd="0" parTransId="{0F489104-F272-4FAF-8C81-B92A7EAD986E}" sibTransId="{7F39FAE1-0244-40CF-92F4-E6E998F4E079}"/>
    <dgm:cxn modelId="{94227286-E97F-48D7-BAE0-3110EF5BE01F}" type="presOf" srcId="{E5AFDCB6-0F35-4939-AFFB-C63CF9B9412A}" destId="{1E7CDE7A-78B6-4996-AC01-B36FBD639924}" srcOrd="0" destOrd="0" presId="urn:microsoft.com/office/officeart/2005/8/layout/cycle6"/>
    <dgm:cxn modelId="{06BDCC14-00B7-473E-A2C8-C2F67FCF0995}" type="presOf" srcId="{41436F79-AB46-4F87-9D07-1B9F5B2C8DD4}" destId="{EDE60A09-2354-4DA2-B0DA-EBC7C37607FD}" srcOrd="0" destOrd="0" presId="urn:microsoft.com/office/officeart/2005/8/layout/cycle6"/>
    <dgm:cxn modelId="{DD3DDE68-9632-4265-8D29-6967F38A7CE6}" srcId="{690CC802-D2C7-4AE3-9204-9D45F9B0A24C}" destId="{CFA7F680-68BD-491D-999C-1FC32EF913ED}" srcOrd="0" destOrd="0" parTransId="{E040E6A5-E5AA-400A-B2EF-C31829412A00}" sibTransId="{BB01701B-3F13-4072-9F6A-A69E760992E8}"/>
    <dgm:cxn modelId="{B8A6A129-1B2A-46D1-8ABE-80022E5BC6E2}" type="presOf" srcId="{D1ADC076-6B95-4F94-8CBC-236E1512C0E1}" destId="{DFB66127-2D7F-42B0-BDA2-6DF5FFC4F2F8}" srcOrd="0" destOrd="0" presId="urn:microsoft.com/office/officeart/2005/8/layout/cycle6"/>
    <dgm:cxn modelId="{66F89315-9DC0-49ED-80BD-67AF230D7305}" srcId="{690CC802-D2C7-4AE3-9204-9D45F9B0A24C}" destId="{41436F79-AB46-4F87-9D07-1B9F5B2C8DD4}" srcOrd="1" destOrd="0" parTransId="{8E4BF3A2-2259-4CCD-8DC9-4DB0BD8AD0BD}" sibTransId="{E5AFDCB6-0F35-4939-AFFB-C63CF9B9412A}"/>
    <dgm:cxn modelId="{55AFBF89-8D83-4D8E-8143-C1FA8608C85B}" type="presOf" srcId="{A4EB9143-7648-48A9-A95F-043FDD97E35C}" destId="{DD10026F-3F6F-47BA-B042-98BABD32E875}" srcOrd="0" destOrd="0" presId="urn:microsoft.com/office/officeart/2005/8/layout/cycle6"/>
    <dgm:cxn modelId="{5E9B4A0E-5923-4133-9A69-3FD31C5CC8B9}" srcId="{690CC802-D2C7-4AE3-9204-9D45F9B0A24C}" destId="{A4EB9143-7648-48A9-A95F-043FDD97E35C}" srcOrd="2" destOrd="0" parTransId="{278FBF49-1FBD-4547-92BC-A6B9E4ECC9CB}" sibTransId="{F148F92D-D713-4E6A-80E5-0D01F5128117}"/>
    <dgm:cxn modelId="{05CF35AA-1D07-429E-A7CA-510D0A5760EA}" type="presOf" srcId="{79BF9A05-64AC-4C50-B708-2D95ED91AACA}" destId="{C2A3FAA3-3D03-42FE-BAB4-E06A50CB7148}" srcOrd="0" destOrd="0" presId="urn:microsoft.com/office/officeart/2005/8/layout/cycle6"/>
    <dgm:cxn modelId="{D8AA7195-0D7A-46EF-BF70-339C4E1CABC6}" srcId="{690CC802-D2C7-4AE3-9204-9D45F9B0A24C}" destId="{725D5A41-9C5E-4705-894E-AF86D6D12F54}" srcOrd="4" destOrd="0" parTransId="{7F139EFF-D642-435A-BBD0-07AB8DFEC88D}" sibTransId="{D1ADC076-6B95-4F94-8CBC-236E1512C0E1}"/>
    <dgm:cxn modelId="{2010E2A4-33D4-468A-B0F6-D2797B504591}" type="presOf" srcId="{725D5A41-9C5E-4705-894E-AF86D6D12F54}" destId="{C20D01E0-F975-4C45-94CD-28B35D1ED043}" srcOrd="0" destOrd="0" presId="urn:microsoft.com/office/officeart/2005/8/layout/cycle6"/>
    <dgm:cxn modelId="{6549E393-EE15-4094-9262-4B208B6EE0A4}" type="presOf" srcId="{690CC802-D2C7-4AE3-9204-9D45F9B0A24C}" destId="{3AAFF54D-B510-4023-A3AD-E5616F6C9860}" srcOrd="0" destOrd="0" presId="urn:microsoft.com/office/officeart/2005/8/layout/cycle6"/>
    <dgm:cxn modelId="{1B35924E-187B-49F7-8131-9E2546811B47}" srcId="{690CC802-D2C7-4AE3-9204-9D45F9B0A24C}" destId="{16397185-8BEB-459C-AD8B-7379F9CAD18B}" srcOrd="3" destOrd="0" parTransId="{BC00755C-11CF-4243-8885-B4B2C3CF1AD5}" sibTransId="{733D19E5-E563-40AB-A621-2E6CAD962DCB}"/>
    <dgm:cxn modelId="{7B5C2887-E5CF-4EA5-B143-F84D2051475F}" type="presOf" srcId="{CFA7F680-68BD-491D-999C-1FC32EF913ED}" destId="{A0C87A5B-2325-42D1-9633-24988A760C71}" srcOrd="0" destOrd="0" presId="urn:microsoft.com/office/officeart/2005/8/layout/cycle6"/>
    <dgm:cxn modelId="{DDA71FFA-811F-4E6E-A5D7-6BF6C213C111}" type="presParOf" srcId="{3AAFF54D-B510-4023-A3AD-E5616F6C9860}" destId="{A0C87A5B-2325-42D1-9633-24988A760C71}" srcOrd="0" destOrd="0" presId="urn:microsoft.com/office/officeart/2005/8/layout/cycle6"/>
    <dgm:cxn modelId="{D622C647-FAD5-400F-8909-834A5882BDAA}" type="presParOf" srcId="{3AAFF54D-B510-4023-A3AD-E5616F6C9860}" destId="{84D264FF-7CBB-4CC9-AB1D-A289F4F2B7F6}" srcOrd="1" destOrd="0" presId="urn:microsoft.com/office/officeart/2005/8/layout/cycle6"/>
    <dgm:cxn modelId="{4B183CB4-9A41-486F-8DEE-8AB3C5C7D219}" type="presParOf" srcId="{3AAFF54D-B510-4023-A3AD-E5616F6C9860}" destId="{2371DF0E-C49C-41E3-8EFB-381B66CDCD1C}" srcOrd="2" destOrd="0" presId="urn:microsoft.com/office/officeart/2005/8/layout/cycle6"/>
    <dgm:cxn modelId="{0740B7A8-8ED7-4EC3-86CE-D7F871D45B4F}" type="presParOf" srcId="{3AAFF54D-B510-4023-A3AD-E5616F6C9860}" destId="{EDE60A09-2354-4DA2-B0DA-EBC7C37607FD}" srcOrd="3" destOrd="0" presId="urn:microsoft.com/office/officeart/2005/8/layout/cycle6"/>
    <dgm:cxn modelId="{ABD4894E-E6D5-426A-A597-7FF161C454CA}" type="presParOf" srcId="{3AAFF54D-B510-4023-A3AD-E5616F6C9860}" destId="{2A581D7C-79AD-467B-B097-788273DB154E}" srcOrd="4" destOrd="0" presId="urn:microsoft.com/office/officeart/2005/8/layout/cycle6"/>
    <dgm:cxn modelId="{AB4332CF-8F93-46FB-B490-4A5CA417CE0B}" type="presParOf" srcId="{3AAFF54D-B510-4023-A3AD-E5616F6C9860}" destId="{1E7CDE7A-78B6-4996-AC01-B36FBD639924}" srcOrd="5" destOrd="0" presId="urn:microsoft.com/office/officeart/2005/8/layout/cycle6"/>
    <dgm:cxn modelId="{8D041471-F655-4084-8236-E12BFB36BEA4}" type="presParOf" srcId="{3AAFF54D-B510-4023-A3AD-E5616F6C9860}" destId="{DD10026F-3F6F-47BA-B042-98BABD32E875}" srcOrd="6" destOrd="0" presId="urn:microsoft.com/office/officeart/2005/8/layout/cycle6"/>
    <dgm:cxn modelId="{7601846C-CDC2-43FE-BE3B-4260E892B84D}" type="presParOf" srcId="{3AAFF54D-B510-4023-A3AD-E5616F6C9860}" destId="{F65A3EC7-F6E2-4EAA-B5F4-55BB23D52FE2}" srcOrd="7" destOrd="0" presId="urn:microsoft.com/office/officeart/2005/8/layout/cycle6"/>
    <dgm:cxn modelId="{02BC08EC-1511-4D41-AA90-F96DDCACA113}" type="presParOf" srcId="{3AAFF54D-B510-4023-A3AD-E5616F6C9860}" destId="{648C31FB-BE17-4A08-9B79-C52F39B16F0F}" srcOrd="8" destOrd="0" presId="urn:microsoft.com/office/officeart/2005/8/layout/cycle6"/>
    <dgm:cxn modelId="{E3DBBFD1-C64F-4D1A-9398-EA303DB1DE50}" type="presParOf" srcId="{3AAFF54D-B510-4023-A3AD-E5616F6C9860}" destId="{51365B3F-93AD-41A5-AE0A-9A1A0FC494A0}" srcOrd="9" destOrd="0" presId="urn:microsoft.com/office/officeart/2005/8/layout/cycle6"/>
    <dgm:cxn modelId="{F91C8B8B-7282-4CD5-8AD3-F339867B0C33}" type="presParOf" srcId="{3AAFF54D-B510-4023-A3AD-E5616F6C9860}" destId="{2081445D-B022-4F0E-8122-83D74632F9F9}" srcOrd="10" destOrd="0" presId="urn:microsoft.com/office/officeart/2005/8/layout/cycle6"/>
    <dgm:cxn modelId="{DBEA73DA-1814-4C90-86D8-8C7A7978E350}" type="presParOf" srcId="{3AAFF54D-B510-4023-A3AD-E5616F6C9860}" destId="{7C677514-83D7-4A34-B9F7-F10E6B9E6E4B}" srcOrd="11" destOrd="0" presId="urn:microsoft.com/office/officeart/2005/8/layout/cycle6"/>
    <dgm:cxn modelId="{59CCF8AB-3C58-4BCF-AC38-4F80D2ADBD3C}" type="presParOf" srcId="{3AAFF54D-B510-4023-A3AD-E5616F6C9860}" destId="{C20D01E0-F975-4C45-94CD-28B35D1ED043}" srcOrd="12" destOrd="0" presId="urn:microsoft.com/office/officeart/2005/8/layout/cycle6"/>
    <dgm:cxn modelId="{732F1307-B849-4377-A1B3-F210BB6E3518}" type="presParOf" srcId="{3AAFF54D-B510-4023-A3AD-E5616F6C9860}" destId="{D98BC95A-207F-4335-A965-C00E9573534B}" srcOrd="13" destOrd="0" presId="urn:microsoft.com/office/officeart/2005/8/layout/cycle6"/>
    <dgm:cxn modelId="{78B5A49B-5854-494F-944A-918D60D8B5CC}" type="presParOf" srcId="{3AAFF54D-B510-4023-A3AD-E5616F6C9860}" destId="{DFB66127-2D7F-42B0-BDA2-6DF5FFC4F2F8}" srcOrd="14" destOrd="0" presId="urn:microsoft.com/office/officeart/2005/8/layout/cycle6"/>
    <dgm:cxn modelId="{44AF9567-7868-4E41-8ED3-C81F555B3B01}" type="presParOf" srcId="{3AAFF54D-B510-4023-A3AD-E5616F6C9860}" destId="{C2A3FAA3-3D03-42FE-BAB4-E06A50CB7148}" srcOrd="15" destOrd="0" presId="urn:microsoft.com/office/officeart/2005/8/layout/cycle6"/>
    <dgm:cxn modelId="{CBD90547-C699-4156-B878-B62CC7115A38}" type="presParOf" srcId="{3AAFF54D-B510-4023-A3AD-E5616F6C9860}" destId="{9EEB82F8-57A7-4C61-A824-9663EB326AF1}" srcOrd="16" destOrd="0" presId="urn:microsoft.com/office/officeart/2005/8/layout/cycle6"/>
    <dgm:cxn modelId="{96597ED0-85BD-4B61-B32C-A89D7FD34FB9}" type="presParOf" srcId="{3AAFF54D-B510-4023-A3AD-E5616F6C9860}" destId="{CD5A9481-1F9A-4199-910E-C50DDC6C7EF0}" srcOrd="17" destOrd="0" presId="urn:microsoft.com/office/officeart/2005/8/layout/cycle6"/>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82B45B-621E-4D68-8850-08898B2411DD}" type="doc">
      <dgm:prSet loTypeId="urn:microsoft.com/office/officeart/2005/8/layout/bProcess3" loCatId="process" qsTypeId="urn:microsoft.com/office/officeart/2005/8/quickstyle/3d1" qsCatId="3D" csTypeId="urn:microsoft.com/office/officeart/2005/8/colors/colorful5" csCatId="colorful" phldr="1"/>
      <dgm:spPr/>
      <dgm:t>
        <a:bodyPr/>
        <a:lstStyle/>
        <a:p>
          <a:endParaRPr lang="es-MX"/>
        </a:p>
      </dgm:t>
    </dgm:pt>
    <dgm:pt modelId="{21929BE1-DEBC-4CA6-A5F0-DE2D0FCBC7D5}">
      <dgm:prSet phldrT="[Texto]" custT="1"/>
      <dgm:spPr/>
      <dgm:t>
        <a:bodyPr/>
        <a:lstStyle/>
        <a:p>
          <a:pPr>
            <a:lnSpc>
              <a:spcPct val="150000"/>
            </a:lnSpc>
          </a:pPr>
          <a:r>
            <a:rPr lang="es-MX" sz="1800" b="1" dirty="0">
              <a:solidFill>
                <a:schemeClr val="tx1"/>
              </a:solidFill>
              <a:latin typeface="Arial" panose="020B0604020202020204" pitchFamily="34" charset="0"/>
              <a:cs typeface="Arial" panose="020B0604020202020204" pitchFamily="34" charset="0"/>
            </a:rPr>
            <a:t>Nombre y firma autógrafa del </a:t>
          </a:r>
          <a:r>
            <a:rPr lang="es-MX" sz="1800" b="1" dirty="0" err="1">
              <a:solidFill>
                <a:schemeClr val="tx1"/>
              </a:solidFill>
              <a:latin typeface="Arial" panose="020B0604020202020204" pitchFamily="34" charset="0"/>
              <a:cs typeface="Arial" panose="020B0604020202020204" pitchFamily="34" charset="0"/>
            </a:rPr>
            <a:t>promovente</a:t>
          </a:r>
          <a:r>
            <a:rPr lang="es-MX" sz="1800" b="1" dirty="0">
              <a:solidFill>
                <a:schemeClr val="tx1"/>
              </a:solidFill>
              <a:latin typeface="Arial" panose="020B0604020202020204" pitchFamily="34" charset="0"/>
              <a:cs typeface="Arial" panose="020B0604020202020204" pitchFamily="34" charset="0"/>
            </a:rPr>
            <a:t>.</a:t>
          </a:r>
        </a:p>
      </dgm:t>
    </dgm:pt>
    <dgm:pt modelId="{D812F080-1061-417C-BBB6-6E40EC01EC50}" type="parTrans" cxnId="{08B34966-40B8-49AA-AF4C-19C2ADF47A59}">
      <dgm:prSet/>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B1646B8E-24EB-4D65-B7BE-6D303B6153C9}" type="sibTrans" cxnId="{08B34966-40B8-49AA-AF4C-19C2ADF47A59}">
      <dgm:prSet custT="1"/>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2532D6D2-8D81-4451-8139-FBF5DB7B71CE}">
      <dgm:prSet phldrT="[Texto]" custT="1"/>
      <dgm:spPr/>
      <dgm:t>
        <a:bodyPr/>
        <a:lstStyle/>
        <a:p>
          <a:pPr>
            <a:lnSpc>
              <a:spcPct val="150000"/>
            </a:lnSpc>
          </a:pPr>
          <a:r>
            <a:rPr lang="es-MX" sz="1400" b="1" dirty="0">
              <a:solidFill>
                <a:schemeClr val="tx1"/>
              </a:solidFill>
              <a:latin typeface="Arial" panose="020B0604020202020204" pitchFamily="34" charset="0"/>
              <a:cs typeface="Arial" panose="020B0604020202020204" pitchFamily="34" charset="0"/>
            </a:rPr>
            <a:t>Domicilio para recibir notificaciones y, en su caso, a quien en su nombre las pueda oír y recibir.</a:t>
          </a:r>
        </a:p>
      </dgm:t>
    </dgm:pt>
    <dgm:pt modelId="{E9850C5B-7A2C-4DA6-AC51-B888FD0FA95D}" type="parTrans" cxnId="{DD8CAF3B-8263-4A35-905C-E6C3BE5D0D1E}">
      <dgm:prSet/>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28D96329-58DC-4629-A269-291CA0DAD7F8}" type="sibTrans" cxnId="{DD8CAF3B-8263-4A35-905C-E6C3BE5D0D1E}">
      <dgm:prSet custT="1"/>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C3E40248-FC01-4DA5-9ED1-8C18CE8CF5CC}">
      <dgm:prSet phldrT="[Texto]" custT="1"/>
      <dgm:spPr/>
      <dgm:t>
        <a:bodyPr/>
        <a:lstStyle/>
        <a:p>
          <a:pPr algn="just">
            <a:lnSpc>
              <a:spcPct val="150000"/>
            </a:lnSpc>
          </a:pPr>
          <a:r>
            <a:rPr lang="es-MX" sz="1800" b="1" dirty="0">
              <a:solidFill>
                <a:schemeClr val="tx1"/>
              </a:solidFill>
              <a:latin typeface="Arial" panose="020B0604020202020204" pitchFamily="34" charset="0"/>
              <a:cs typeface="Arial" panose="020B0604020202020204" pitchFamily="34" charset="0"/>
            </a:rPr>
            <a:t>Acto y resolución impugnado y al responsable del mismo</a:t>
          </a:r>
        </a:p>
      </dgm:t>
    </dgm:pt>
    <dgm:pt modelId="{EC31A1E3-FC2B-44E2-9773-0B05D10AFA7F}" type="parTrans" cxnId="{3C42666A-B02B-4A99-AEC3-5B1825F93A08}">
      <dgm:prSet/>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7593447C-2267-4DDB-A14C-36B071A71641}" type="sibTrans" cxnId="{3C42666A-B02B-4A99-AEC3-5B1825F93A08}">
      <dgm:prSet custT="1"/>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A71BEDA6-B0C2-42FE-BDE4-9392AAE12710}">
      <dgm:prSet phldrT="[Texto]" custT="1"/>
      <dgm:spPr/>
      <dgm:t>
        <a:bodyPr/>
        <a:lstStyle/>
        <a:p>
          <a:pPr algn="just">
            <a:lnSpc>
              <a:spcPct val="100000"/>
            </a:lnSpc>
          </a:pPr>
          <a:r>
            <a:rPr lang="es-MX" sz="1400" b="1" dirty="0">
              <a:solidFill>
                <a:schemeClr val="tx1"/>
              </a:solidFill>
              <a:latin typeface="Arial" panose="020B0604020202020204" pitchFamily="34" charset="0"/>
              <a:cs typeface="Arial" panose="020B0604020202020204" pitchFamily="34" charset="0"/>
            </a:rPr>
            <a:t>Mencionar los agravios que cause el acto impugnado, los preceptos presuntamente violados y, en su caso, las razones para las que se solicite la no aplicación de leyes por estimarlas contrarias a la constitución.</a:t>
          </a:r>
        </a:p>
      </dgm:t>
    </dgm:pt>
    <dgm:pt modelId="{77D4FB33-DD72-444C-8E39-389C2ACF6C5D}" type="parTrans" cxnId="{832D03FD-1CF6-4C22-82EE-353668E0AE48}">
      <dgm:prSet/>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E1B12ABA-AECC-4607-A9E2-6B754BAB14DA}" type="sibTrans" cxnId="{832D03FD-1CF6-4C22-82EE-353668E0AE48}">
      <dgm:prSet custT="1"/>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49C1FD54-27A5-4C29-A2A0-9D6D81E82CFE}">
      <dgm:prSet phldrT="[Texto]" custT="1"/>
      <dgm:spPr/>
      <dgm:t>
        <a:bodyPr/>
        <a:lstStyle/>
        <a:p>
          <a:pPr algn="just">
            <a:lnSpc>
              <a:spcPct val="100000"/>
            </a:lnSpc>
          </a:pPr>
          <a:r>
            <a:rPr lang="es-MX" sz="1600" b="1" dirty="0">
              <a:solidFill>
                <a:schemeClr val="tx1"/>
              </a:solidFill>
              <a:latin typeface="Arial" panose="020B0604020202020204" pitchFamily="34" charset="0"/>
              <a:cs typeface="Arial" panose="020B0604020202020204" pitchFamily="34" charset="0"/>
            </a:rPr>
            <a:t>Ofrecer pruebas, mencionando las que solicitó y que no le fueron expedidas en tiempo, justificando que dicha petición la hizo oportunamente. </a:t>
          </a:r>
        </a:p>
      </dgm:t>
    </dgm:pt>
    <dgm:pt modelId="{230D9D43-0A82-4436-B322-880EBD8CD1EB}" type="parTrans" cxnId="{BA4FF585-0F88-483A-8B29-4AD82A24FA1E}">
      <dgm:prSet/>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0245AC14-B8AB-4C38-9F07-A7125DBA3C19}" type="sibTrans" cxnId="{BA4FF585-0F88-483A-8B29-4AD82A24FA1E}">
      <dgm:prSet custT="1"/>
      <dgm:spPr/>
      <dgm:t>
        <a:bodyPr/>
        <a:lstStyle/>
        <a:p>
          <a:pPr>
            <a:lnSpc>
              <a:spcPct val="150000"/>
            </a:lnSpc>
          </a:pPr>
          <a:endParaRPr lang="es-MX" sz="1200" b="1">
            <a:solidFill>
              <a:schemeClr val="tx1"/>
            </a:solidFill>
            <a:latin typeface="Arial" panose="020B0604020202020204" pitchFamily="34" charset="0"/>
            <a:cs typeface="Arial" panose="020B0604020202020204" pitchFamily="34" charset="0"/>
          </a:endParaRPr>
        </a:p>
      </dgm:t>
    </dgm:pt>
    <dgm:pt modelId="{CEA35461-36EE-4087-8DE7-123820DD7F2F}">
      <dgm:prSet custT="1"/>
      <dgm:spPr/>
      <dgm:t>
        <a:bodyPr/>
        <a:lstStyle/>
        <a:p>
          <a:pPr algn="just">
            <a:lnSpc>
              <a:spcPct val="150000"/>
            </a:lnSpc>
          </a:pPr>
          <a:r>
            <a:rPr lang="es-MX" sz="1600" b="1" dirty="0">
              <a:solidFill>
                <a:schemeClr val="tx1"/>
              </a:solidFill>
              <a:latin typeface="Arial" panose="020B0604020202020204" pitchFamily="34" charset="0"/>
              <a:cs typeface="Arial" panose="020B0604020202020204" pitchFamily="34" charset="0"/>
            </a:rPr>
            <a:t>Con</a:t>
          </a:r>
          <a:r>
            <a:rPr lang="es-MX" sz="1600" b="1" baseline="0" dirty="0">
              <a:solidFill>
                <a:schemeClr val="tx1"/>
              </a:solidFill>
              <a:latin typeface="Arial" panose="020B0604020202020204" pitchFamily="34" charset="0"/>
              <a:cs typeface="Arial" panose="020B0604020202020204" pitchFamily="34" charset="0"/>
            </a:rPr>
            <a:t> el escrito se debe acompañar el o los documentos necesarios para acreditar la personería. </a:t>
          </a:r>
          <a:endParaRPr lang="es-MX" sz="1600" b="1" dirty="0">
            <a:solidFill>
              <a:schemeClr val="tx1"/>
            </a:solidFill>
            <a:latin typeface="Arial" panose="020B0604020202020204" pitchFamily="34" charset="0"/>
            <a:cs typeface="Arial" panose="020B0604020202020204" pitchFamily="34" charset="0"/>
          </a:endParaRPr>
        </a:p>
      </dgm:t>
    </dgm:pt>
    <dgm:pt modelId="{D6356B49-BDB4-48BA-95FB-40DB9ED8E3C8}" type="parTrans" cxnId="{0720D122-B12D-4F8F-BF5D-5DC109B91725}">
      <dgm:prSet/>
      <dgm:spPr/>
      <dgm:t>
        <a:bodyPr/>
        <a:lstStyle/>
        <a:p>
          <a:pPr>
            <a:lnSpc>
              <a:spcPct val="150000"/>
            </a:lnSpc>
          </a:pPr>
          <a:endParaRPr lang="es-MX" sz="1200" b="1">
            <a:solidFill>
              <a:schemeClr val="tx1"/>
            </a:solidFill>
          </a:endParaRPr>
        </a:p>
      </dgm:t>
    </dgm:pt>
    <dgm:pt modelId="{E130AF0F-8DFC-42D4-B3C2-5EACB68EFCBE}" type="sibTrans" cxnId="{0720D122-B12D-4F8F-BF5D-5DC109B91725}">
      <dgm:prSet/>
      <dgm:spPr/>
      <dgm:t>
        <a:bodyPr/>
        <a:lstStyle/>
        <a:p>
          <a:pPr>
            <a:lnSpc>
              <a:spcPct val="150000"/>
            </a:lnSpc>
          </a:pPr>
          <a:endParaRPr lang="es-MX" sz="1200" b="1">
            <a:solidFill>
              <a:schemeClr val="tx1"/>
            </a:solidFill>
          </a:endParaRPr>
        </a:p>
      </dgm:t>
    </dgm:pt>
    <dgm:pt modelId="{3C9438E9-7695-44F5-858F-AFA74E1CED9E}" type="pres">
      <dgm:prSet presAssocID="{5682B45B-621E-4D68-8850-08898B2411DD}" presName="Name0" presStyleCnt="0">
        <dgm:presLayoutVars>
          <dgm:dir/>
          <dgm:resizeHandles val="exact"/>
        </dgm:presLayoutVars>
      </dgm:prSet>
      <dgm:spPr/>
      <dgm:t>
        <a:bodyPr/>
        <a:lstStyle/>
        <a:p>
          <a:endParaRPr lang="es-MX"/>
        </a:p>
      </dgm:t>
    </dgm:pt>
    <dgm:pt modelId="{CE4FF5E4-2B76-4FCB-B3BE-72B67BC45BF2}" type="pres">
      <dgm:prSet presAssocID="{21929BE1-DEBC-4CA6-A5F0-DE2D0FCBC7D5}" presName="node" presStyleLbl="node1" presStyleIdx="0" presStyleCnt="6">
        <dgm:presLayoutVars>
          <dgm:bulletEnabled val="1"/>
        </dgm:presLayoutVars>
      </dgm:prSet>
      <dgm:spPr/>
      <dgm:t>
        <a:bodyPr/>
        <a:lstStyle/>
        <a:p>
          <a:endParaRPr lang="es-MX"/>
        </a:p>
      </dgm:t>
    </dgm:pt>
    <dgm:pt modelId="{71E905CD-B54C-4848-9213-90B06433E20B}" type="pres">
      <dgm:prSet presAssocID="{B1646B8E-24EB-4D65-B7BE-6D303B6153C9}" presName="sibTrans" presStyleLbl="sibTrans1D1" presStyleIdx="0" presStyleCnt="5"/>
      <dgm:spPr/>
      <dgm:t>
        <a:bodyPr/>
        <a:lstStyle/>
        <a:p>
          <a:endParaRPr lang="es-MX"/>
        </a:p>
      </dgm:t>
    </dgm:pt>
    <dgm:pt modelId="{84187EE4-126C-4309-89C2-5F6E8838C753}" type="pres">
      <dgm:prSet presAssocID="{B1646B8E-24EB-4D65-B7BE-6D303B6153C9}" presName="connectorText" presStyleLbl="sibTrans1D1" presStyleIdx="0" presStyleCnt="5"/>
      <dgm:spPr/>
      <dgm:t>
        <a:bodyPr/>
        <a:lstStyle/>
        <a:p>
          <a:endParaRPr lang="es-MX"/>
        </a:p>
      </dgm:t>
    </dgm:pt>
    <dgm:pt modelId="{4F377466-FA02-488A-A7C7-273DC90C5151}" type="pres">
      <dgm:prSet presAssocID="{2532D6D2-8D81-4451-8139-FBF5DB7B71CE}" presName="node" presStyleLbl="node1" presStyleIdx="1" presStyleCnt="6" custScaleY="121708">
        <dgm:presLayoutVars>
          <dgm:bulletEnabled val="1"/>
        </dgm:presLayoutVars>
      </dgm:prSet>
      <dgm:spPr/>
      <dgm:t>
        <a:bodyPr/>
        <a:lstStyle/>
        <a:p>
          <a:endParaRPr lang="es-MX"/>
        </a:p>
      </dgm:t>
    </dgm:pt>
    <dgm:pt modelId="{4B71F02D-5992-46A2-BDFC-EF1038F89EA8}" type="pres">
      <dgm:prSet presAssocID="{28D96329-58DC-4629-A269-291CA0DAD7F8}" presName="sibTrans" presStyleLbl="sibTrans1D1" presStyleIdx="1" presStyleCnt="5"/>
      <dgm:spPr/>
      <dgm:t>
        <a:bodyPr/>
        <a:lstStyle/>
        <a:p>
          <a:endParaRPr lang="es-MX"/>
        </a:p>
      </dgm:t>
    </dgm:pt>
    <dgm:pt modelId="{6E8E5F08-1D6A-4CC6-8D43-189E7913CFD3}" type="pres">
      <dgm:prSet presAssocID="{28D96329-58DC-4629-A269-291CA0DAD7F8}" presName="connectorText" presStyleLbl="sibTrans1D1" presStyleIdx="1" presStyleCnt="5"/>
      <dgm:spPr/>
      <dgm:t>
        <a:bodyPr/>
        <a:lstStyle/>
        <a:p>
          <a:endParaRPr lang="es-MX"/>
        </a:p>
      </dgm:t>
    </dgm:pt>
    <dgm:pt modelId="{43F1B6B6-36AC-4AB0-B338-FE3612632895}" type="pres">
      <dgm:prSet presAssocID="{C3E40248-FC01-4DA5-9ED1-8C18CE8CF5CC}" presName="node" presStyleLbl="node1" presStyleIdx="2" presStyleCnt="6">
        <dgm:presLayoutVars>
          <dgm:bulletEnabled val="1"/>
        </dgm:presLayoutVars>
      </dgm:prSet>
      <dgm:spPr/>
      <dgm:t>
        <a:bodyPr/>
        <a:lstStyle/>
        <a:p>
          <a:endParaRPr lang="es-MX"/>
        </a:p>
      </dgm:t>
    </dgm:pt>
    <dgm:pt modelId="{75EE2A5B-59C5-4F55-8039-B3854516407C}" type="pres">
      <dgm:prSet presAssocID="{7593447C-2267-4DDB-A14C-36B071A71641}" presName="sibTrans" presStyleLbl="sibTrans1D1" presStyleIdx="2" presStyleCnt="5"/>
      <dgm:spPr/>
      <dgm:t>
        <a:bodyPr/>
        <a:lstStyle/>
        <a:p>
          <a:endParaRPr lang="es-MX"/>
        </a:p>
      </dgm:t>
    </dgm:pt>
    <dgm:pt modelId="{13F50081-D9C0-472A-B6F5-910CDB2074AD}" type="pres">
      <dgm:prSet presAssocID="{7593447C-2267-4DDB-A14C-36B071A71641}" presName="connectorText" presStyleLbl="sibTrans1D1" presStyleIdx="2" presStyleCnt="5"/>
      <dgm:spPr/>
      <dgm:t>
        <a:bodyPr/>
        <a:lstStyle/>
        <a:p>
          <a:endParaRPr lang="es-MX"/>
        </a:p>
      </dgm:t>
    </dgm:pt>
    <dgm:pt modelId="{09DF4BA9-29B3-4269-A036-EBF3E4068605}" type="pres">
      <dgm:prSet presAssocID="{A71BEDA6-B0C2-42FE-BDE4-9392AAE12710}" presName="node" presStyleLbl="node1" presStyleIdx="3" presStyleCnt="6" custScaleY="170274">
        <dgm:presLayoutVars>
          <dgm:bulletEnabled val="1"/>
        </dgm:presLayoutVars>
      </dgm:prSet>
      <dgm:spPr/>
      <dgm:t>
        <a:bodyPr/>
        <a:lstStyle/>
        <a:p>
          <a:endParaRPr lang="es-MX"/>
        </a:p>
      </dgm:t>
    </dgm:pt>
    <dgm:pt modelId="{F02CC3CB-795F-44E5-9C43-15A6271AFBD2}" type="pres">
      <dgm:prSet presAssocID="{E1B12ABA-AECC-4607-A9E2-6B754BAB14DA}" presName="sibTrans" presStyleLbl="sibTrans1D1" presStyleIdx="3" presStyleCnt="5"/>
      <dgm:spPr/>
      <dgm:t>
        <a:bodyPr/>
        <a:lstStyle/>
        <a:p>
          <a:endParaRPr lang="es-MX"/>
        </a:p>
      </dgm:t>
    </dgm:pt>
    <dgm:pt modelId="{6674F940-E006-4F8A-B57E-4AA3F5611109}" type="pres">
      <dgm:prSet presAssocID="{E1B12ABA-AECC-4607-A9E2-6B754BAB14DA}" presName="connectorText" presStyleLbl="sibTrans1D1" presStyleIdx="3" presStyleCnt="5"/>
      <dgm:spPr/>
      <dgm:t>
        <a:bodyPr/>
        <a:lstStyle/>
        <a:p>
          <a:endParaRPr lang="es-MX"/>
        </a:p>
      </dgm:t>
    </dgm:pt>
    <dgm:pt modelId="{BE6E84BA-486E-435C-9063-05AFA3872734}" type="pres">
      <dgm:prSet presAssocID="{49C1FD54-27A5-4C29-A2A0-9D6D81E82CFE}" presName="node" presStyleLbl="node1" presStyleIdx="4" presStyleCnt="6" custScaleY="157014" custLinFactNeighborX="-2168" custLinFactNeighborY="-7215">
        <dgm:presLayoutVars>
          <dgm:bulletEnabled val="1"/>
        </dgm:presLayoutVars>
      </dgm:prSet>
      <dgm:spPr/>
      <dgm:t>
        <a:bodyPr/>
        <a:lstStyle/>
        <a:p>
          <a:endParaRPr lang="es-MX"/>
        </a:p>
      </dgm:t>
    </dgm:pt>
    <dgm:pt modelId="{1F1CF898-3DA9-43AD-AAA0-BFAF1285EFC0}" type="pres">
      <dgm:prSet presAssocID="{0245AC14-B8AB-4C38-9F07-A7125DBA3C19}" presName="sibTrans" presStyleLbl="sibTrans1D1" presStyleIdx="4" presStyleCnt="5"/>
      <dgm:spPr/>
      <dgm:t>
        <a:bodyPr/>
        <a:lstStyle/>
        <a:p>
          <a:endParaRPr lang="es-MX"/>
        </a:p>
      </dgm:t>
    </dgm:pt>
    <dgm:pt modelId="{962DECB7-ABCE-491D-A61A-D9F9BF88F89B}" type="pres">
      <dgm:prSet presAssocID="{0245AC14-B8AB-4C38-9F07-A7125DBA3C19}" presName="connectorText" presStyleLbl="sibTrans1D1" presStyleIdx="4" presStyleCnt="5"/>
      <dgm:spPr/>
      <dgm:t>
        <a:bodyPr/>
        <a:lstStyle/>
        <a:p>
          <a:endParaRPr lang="es-MX"/>
        </a:p>
      </dgm:t>
    </dgm:pt>
    <dgm:pt modelId="{2EF41054-C8EB-4487-8056-51B6C63502C1}" type="pres">
      <dgm:prSet presAssocID="{CEA35461-36EE-4087-8DE7-123820DD7F2F}" presName="node" presStyleLbl="node1" presStyleIdx="5" presStyleCnt="6" custScaleY="160041">
        <dgm:presLayoutVars>
          <dgm:bulletEnabled val="1"/>
        </dgm:presLayoutVars>
      </dgm:prSet>
      <dgm:spPr/>
      <dgm:t>
        <a:bodyPr/>
        <a:lstStyle/>
        <a:p>
          <a:endParaRPr lang="es-MX"/>
        </a:p>
      </dgm:t>
    </dgm:pt>
  </dgm:ptLst>
  <dgm:cxnLst>
    <dgm:cxn modelId="{DD55A4A5-1351-4302-AA96-7BCF64EF8A6E}" type="presOf" srcId="{7593447C-2267-4DDB-A14C-36B071A71641}" destId="{75EE2A5B-59C5-4F55-8039-B3854516407C}" srcOrd="0" destOrd="0" presId="urn:microsoft.com/office/officeart/2005/8/layout/bProcess3"/>
    <dgm:cxn modelId="{875BCD09-3487-4EBA-A226-8682E462AD02}" type="presOf" srcId="{28D96329-58DC-4629-A269-291CA0DAD7F8}" destId="{4B71F02D-5992-46A2-BDFC-EF1038F89EA8}" srcOrd="0" destOrd="0" presId="urn:microsoft.com/office/officeart/2005/8/layout/bProcess3"/>
    <dgm:cxn modelId="{BDB47EE4-24EA-4317-A272-C410C2FB5D2D}" type="presOf" srcId="{49C1FD54-27A5-4C29-A2A0-9D6D81E82CFE}" destId="{BE6E84BA-486E-435C-9063-05AFA3872734}" srcOrd="0" destOrd="0" presId="urn:microsoft.com/office/officeart/2005/8/layout/bProcess3"/>
    <dgm:cxn modelId="{0B41E345-C5CF-4822-95D0-724BEDA0EF82}" type="presOf" srcId="{7593447C-2267-4DDB-A14C-36B071A71641}" destId="{13F50081-D9C0-472A-B6F5-910CDB2074AD}" srcOrd="1" destOrd="0" presId="urn:microsoft.com/office/officeart/2005/8/layout/bProcess3"/>
    <dgm:cxn modelId="{E892A15F-8632-49BF-809E-EAAA0A18CF71}" type="presOf" srcId="{E1B12ABA-AECC-4607-A9E2-6B754BAB14DA}" destId="{F02CC3CB-795F-44E5-9C43-15A6271AFBD2}" srcOrd="0" destOrd="0" presId="urn:microsoft.com/office/officeart/2005/8/layout/bProcess3"/>
    <dgm:cxn modelId="{DD8CAF3B-8263-4A35-905C-E6C3BE5D0D1E}" srcId="{5682B45B-621E-4D68-8850-08898B2411DD}" destId="{2532D6D2-8D81-4451-8139-FBF5DB7B71CE}" srcOrd="1" destOrd="0" parTransId="{E9850C5B-7A2C-4DA6-AC51-B888FD0FA95D}" sibTransId="{28D96329-58DC-4629-A269-291CA0DAD7F8}"/>
    <dgm:cxn modelId="{08B34966-40B8-49AA-AF4C-19C2ADF47A59}" srcId="{5682B45B-621E-4D68-8850-08898B2411DD}" destId="{21929BE1-DEBC-4CA6-A5F0-DE2D0FCBC7D5}" srcOrd="0" destOrd="0" parTransId="{D812F080-1061-417C-BBB6-6E40EC01EC50}" sibTransId="{B1646B8E-24EB-4D65-B7BE-6D303B6153C9}"/>
    <dgm:cxn modelId="{1A5C854A-8448-4A63-B594-04CB639EAEF0}" type="presOf" srcId="{A71BEDA6-B0C2-42FE-BDE4-9392AAE12710}" destId="{09DF4BA9-29B3-4269-A036-EBF3E4068605}" srcOrd="0" destOrd="0" presId="urn:microsoft.com/office/officeart/2005/8/layout/bProcess3"/>
    <dgm:cxn modelId="{68E892D2-FCB9-4D56-AF67-8A7976A22CB8}" type="presOf" srcId="{CEA35461-36EE-4087-8DE7-123820DD7F2F}" destId="{2EF41054-C8EB-4487-8056-51B6C63502C1}" srcOrd="0" destOrd="0" presId="urn:microsoft.com/office/officeart/2005/8/layout/bProcess3"/>
    <dgm:cxn modelId="{BED56D7F-E0C0-4CE5-B944-AA0706F8D24E}" type="presOf" srcId="{5682B45B-621E-4D68-8850-08898B2411DD}" destId="{3C9438E9-7695-44F5-858F-AFA74E1CED9E}" srcOrd="0" destOrd="0" presId="urn:microsoft.com/office/officeart/2005/8/layout/bProcess3"/>
    <dgm:cxn modelId="{BA4FF585-0F88-483A-8B29-4AD82A24FA1E}" srcId="{5682B45B-621E-4D68-8850-08898B2411DD}" destId="{49C1FD54-27A5-4C29-A2A0-9D6D81E82CFE}" srcOrd="4" destOrd="0" parTransId="{230D9D43-0A82-4436-B322-880EBD8CD1EB}" sibTransId="{0245AC14-B8AB-4C38-9F07-A7125DBA3C19}"/>
    <dgm:cxn modelId="{7D920465-62CE-43C3-BA03-4380A3EA8766}" type="presOf" srcId="{28D96329-58DC-4629-A269-291CA0DAD7F8}" destId="{6E8E5F08-1D6A-4CC6-8D43-189E7913CFD3}" srcOrd="1" destOrd="0" presId="urn:microsoft.com/office/officeart/2005/8/layout/bProcess3"/>
    <dgm:cxn modelId="{832D03FD-1CF6-4C22-82EE-353668E0AE48}" srcId="{5682B45B-621E-4D68-8850-08898B2411DD}" destId="{A71BEDA6-B0C2-42FE-BDE4-9392AAE12710}" srcOrd="3" destOrd="0" parTransId="{77D4FB33-DD72-444C-8E39-389C2ACF6C5D}" sibTransId="{E1B12ABA-AECC-4607-A9E2-6B754BAB14DA}"/>
    <dgm:cxn modelId="{9F5E1260-4E19-4268-885F-1B0A1D6FFF28}" type="presOf" srcId="{E1B12ABA-AECC-4607-A9E2-6B754BAB14DA}" destId="{6674F940-E006-4F8A-B57E-4AA3F5611109}" srcOrd="1" destOrd="0" presId="urn:microsoft.com/office/officeart/2005/8/layout/bProcess3"/>
    <dgm:cxn modelId="{E8130C1A-7A9B-4E0F-BA3C-25610BF15E28}" type="presOf" srcId="{B1646B8E-24EB-4D65-B7BE-6D303B6153C9}" destId="{71E905CD-B54C-4848-9213-90B06433E20B}" srcOrd="0" destOrd="0" presId="urn:microsoft.com/office/officeart/2005/8/layout/bProcess3"/>
    <dgm:cxn modelId="{3C42666A-B02B-4A99-AEC3-5B1825F93A08}" srcId="{5682B45B-621E-4D68-8850-08898B2411DD}" destId="{C3E40248-FC01-4DA5-9ED1-8C18CE8CF5CC}" srcOrd="2" destOrd="0" parTransId="{EC31A1E3-FC2B-44E2-9773-0B05D10AFA7F}" sibTransId="{7593447C-2267-4DDB-A14C-36B071A71641}"/>
    <dgm:cxn modelId="{50AD4779-78B6-4695-B05B-52D331A4C592}" type="presOf" srcId="{0245AC14-B8AB-4C38-9F07-A7125DBA3C19}" destId="{1F1CF898-3DA9-43AD-AAA0-BFAF1285EFC0}" srcOrd="0" destOrd="0" presId="urn:microsoft.com/office/officeart/2005/8/layout/bProcess3"/>
    <dgm:cxn modelId="{0720D122-B12D-4F8F-BF5D-5DC109B91725}" srcId="{5682B45B-621E-4D68-8850-08898B2411DD}" destId="{CEA35461-36EE-4087-8DE7-123820DD7F2F}" srcOrd="5" destOrd="0" parTransId="{D6356B49-BDB4-48BA-95FB-40DB9ED8E3C8}" sibTransId="{E130AF0F-8DFC-42D4-B3C2-5EACB68EFCBE}"/>
    <dgm:cxn modelId="{CD47B97C-CD0E-46E4-9DA6-FD22DC3DB638}" type="presOf" srcId="{C3E40248-FC01-4DA5-9ED1-8C18CE8CF5CC}" destId="{43F1B6B6-36AC-4AB0-B338-FE3612632895}" srcOrd="0" destOrd="0" presId="urn:microsoft.com/office/officeart/2005/8/layout/bProcess3"/>
    <dgm:cxn modelId="{DE5D9566-AF60-4A12-A080-A331599C81C2}" type="presOf" srcId="{B1646B8E-24EB-4D65-B7BE-6D303B6153C9}" destId="{84187EE4-126C-4309-89C2-5F6E8838C753}" srcOrd="1" destOrd="0" presId="urn:microsoft.com/office/officeart/2005/8/layout/bProcess3"/>
    <dgm:cxn modelId="{01A99D6E-1AD3-4364-A575-9C7E78A11B3F}" type="presOf" srcId="{2532D6D2-8D81-4451-8139-FBF5DB7B71CE}" destId="{4F377466-FA02-488A-A7C7-273DC90C5151}" srcOrd="0" destOrd="0" presId="urn:microsoft.com/office/officeart/2005/8/layout/bProcess3"/>
    <dgm:cxn modelId="{C71D2F64-15D9-419E-B878-41454FF180A6}" type="presOf" srcId="{21929BE1-DEBC-4CA6-A5F0-DE2D0FCBC7D5}" destId="{CE4FF5E4-2B76-4FCB-B3BE-72B67BC45BF2}" srcOrd="0" destOrd="0" presId="urn:microsoft.com/office/officeart/2005/8/layout/bProcess3"/>
    <dgm:cxn modelId="{A08FDC9C-2555-4BC4-927B-473F80F4B4F6}" type="presOf" srcId="{0245AC14-B8AB-4C38-9F07-A7125DBA3C19}" destId="{962DECB7-ABCE-491D-A61A-D9F9BF88F89B}" srcOrd="1" destOrd="0" presId="urn:microsoft.com/office/officeart/2005/8/layout/bProcess3"/>
    <dgm:cxn modelId="{ADCEAD31-9688-438D-A33A-1C5B8BDA3067}" type="presParOf" srcId="{3C9438E9-7695-44F5-858F-AFA74E1CED9E}" destId="{CE4FF5E4-2B76-4FCB-B3BE-72B67BC45BF2}" srcOrd="0" destOrd="0" presId="urn:microsoft.com/office/officeart/2005/8/layout/bProcess3"/>
    <dgm:cxn modelId="{A24569D5-35C4-46B7-86C3-AF816431A9FA}" type="presParOf" srcId="{3C9438E9-7695-44F5-858F-AFA74E1CED9E}" destId="{71E905CD-B54C-4848-9213-90B06433E20B}" srcOrd="1" destOrd="0" presId="urn:microsoft.com/office/officeart/2005/8/layout/bProcess3"/>
    <dgm:cxn modelId="{DEC4EA7C-ED11-4AC4-89B5-0D1A7EBC40D7}" type="presParOf" srcId="{71E905CD-B54C-4848-9213-90B06433E20B}" destId="{84187EE4-126C-4309-89C2-5F6E8838C753}" srcOrd="0" destOrd="0" presId="urn:microsoft.com/office/officeart/2005/8/layout/bProcess3"/>
    <dgm:cxn modelId="{60A9F635-3DA8-4403-8021-F5F473CBA6E1}" type="presParOf" srcId="{3C9438E9-7695-44F5-858F-AFA74E1CED9E}" destId="{4F377466-FA02-488A-A7C7-273DC90C5151}" srcOrd="2" destOrd="0" presId="urn:microsoft.com/office/officeart/2005/8/layout/bProcess3"/>
    <dgm:cxn modelId="{13B04037-DC91-40DB-831F-49740E799822}" type="presParOf" srcId="{3C9438E9-7695-44F5-858F-AFA74E1CED9E}" destId="{4B71F02D-5992-46A2-BDFC-EF1038F89EA8}" srcOrd="3" destOrd="0" presId="urn:microsoft.com/office/officeart/2005/8/layout/bProcess3"/>
    <dgm:cxn modelId="{91FC8844-B21B-4CE2-8A00-DBE2FF27B9BE}" type="presParOf" srcId="{4B71F02D-5992-46A2-BDFC-EF1038F89EA8}" destId="{6E8E5F08-1D6A-4CC6-8D43-189E7913CFD3}" srcOrd="0" destOrd="0" presId="urn:microsoft.com/office/officeart/2005/8/layout/bProcess3"/>
    <dgm:cxn modelId="{85CDFB04-1E9A-4650-82C3-87D84BC138E7}" type="presParOf" srcId="{3C9438E9-7695-44F5-858F-AFA74E1CED9E}" destId="{43F1B6B6-36AC-4AB0-B338-FE3612632895}" srcOrd="4" destOrd="0" presId="urn:microsoft.com/office/officeart/2005/8/layout/bProcess3"/>
    <dgm:cxn modelId="{E87E633D-6DBA-4FD6-BAEF-941741EAC3AC}" type="presParOf" srcId="{3C9438E9-7695-44F5-858F-AFA74E1CED9E}" destId="{75EE2A5B-59C5-4F55-8039-B3854516407C}" srcOrd="5" destOrd="0" presId="urn:microsoft.com/office/officeart/2005/8/layout/bProcess3"/>
    <dgm:cxn modelId="{FF96678A-D35D-4EC4-8981-0B59EDEC3FFC}" type="presParOf" srcId="{75EE2A5B-59C5-4F55-8039-B3854516407C}" destId="{13F50081-D9C0-472A-B6F5-910CDB2074AD}" srcOrd="0" destOrd="0" presId="urn:microsoft.com/office/officeart/2005/8/layout/bProcess3"/>
    <dgm:cxn modelId="{BEB2E77F-0F89-4F02-AAF3-FCA28844FA4F}" type="presParOf" srcId="{3C9438E9-7695-44F5-858F-AFA74E1CED9E}" destId="{09DF4BA9-29B3-4269-A036-EBF3E4068605}" srcOrd="6" destOrd="0" presId="urn:microsoft.com/office/officeart/2005/8/layout/bProcess3"/>
    <dgm:cxn modelId="{EA782B55-0E7A-4B9E-8078-4A061A64FFF9}" type="presParOf" srcId="{3C9438E9-7695-44F5-858F-AFA74E1CED9E}" destId="{F02CC3CB-795F-44E5-9C43-15A6271AFBD2}" srcOrd="7" destOrd="0" presId="urn:microsoft.com/office/officeart/2005/8/layout/bProcess3"/>
    <dgm:cxn modelId="{A73F5A46-14CD-42E2-B37B-F856EC5A61BD}" type="presParOf" srcId="{F02CC3CB-795F-44E5-9C43-15A6271AFBD2}" destId="{6674F940-E006-4F8A-B57E-4AA3F5611109}" srcOrd="0" destOrd="0" presId="urn:microsoft.com/office/officeart/2005/8/layout/bProcess3"/>
    <dgm:cxn modelId="{FBE12309-19D0-4FFA-81E9-7028127DBF5E}" type="presParOf" srcId="{3C9438E9-7695-44F5-858F-AFA74E1CED9E}" destId="{BE6E84BA-486E-435C-9063-05AFA3872734}" srcOrd="8" destOrd="0" presId="urn:microsoft.com/office/officeart/2005/8/layout/bProcess3"/>
    <dgm:cxn modelId="{FC788A05-72F1-44DE-8FFF-E8D958F972E7}" type="presParOf" srcId="{3C9438E9-7695-44F5-858F-AFA74E1CED9E}" destId="{1F1CF898-3DA9-43AD-AAA0-BFAF1285EFC0}" srcOrd="9" destOrd="0" presId="urn:microsoft.com/office/officeart/2005/8/layout/bProcess3"/>
    <dgm:cxn modelId="{42F85ADE-38C6-4318-8D9C-2EE666B7521D}" type="presParOf" srcId="{1F1CF898-3DA9-43AD-AAA0-BFAF1285EFC0}" destId="{962DECB7-ABCE-491D-A61A-D9F9BF88F89B}" srcOrd="0" destOrd="0" presId="urn:microsoft.com/office/officeart/2005/8/layout/bProcess3"/>
    <dgm:cxn modelId="{583676E0-8437-4530-889F-DE5432C6BA9D}" type="presParOf" srcId="{3C9438E9-7695-44F5-858F-AFA74E1CED9E}" destId="{2EF41054-C8EB-4487-8056-51B6C63502C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033E6-29CA-4D03-8544-5DE494F533C1}" type="doc">
      <dgm:prSet loTypeId="urn:microsoft.com/office/officeart/2005/8/layout/balance1" loCatId="relationship" qsTypeId="urn:microsoft.com/office/officeart/2005/8/quickstyle/3d1" qsCatId="3D" csTypeId="urn:microsoft.com/office/officeart/2005/8/colors/colorful5" csCatId="colorful" phldr="1"/>
      <dgm:spPr/>
      <dgm:t>
        <a:bodyPr/>
        <a:lstStyle/>
        <a:p>
          <a:endParaRPr lang="es-MX"/>
        </a:p>
      </dgm:t>
    </dgm:pt>
    <dgm:pt modelId="{17C04938-D08A-4DE9-A43C-44D67970F220}">
      <dgm:prSet phldrT="[Texto]" custT="1"/>
      <dgm:spPr/>
      <dgm:t>
        <a:bodyPr/>
        <a:lstStyle/>
        <a:p>
          <a:r>
            <a:rPr lang="es-MX" sz="1600" b="1" dirty="0">
              <a:solidFill>
                <a:schemeClr val="tx1"/>
              </a:solidFill>
              <a:latin typeface="Arial" panose="020B0604020202020204" pitchFamily="34" charset="0"/>
              <a:cs typeface="Arial" panose="020B0604020202020204" pitchFamily="34" charset="0"/>
            </a:rPr>
            <a:t>Documentales </a:t>
          </a:r>
          <a:r>
            <a:rPr lang="es-MX" sz="1600" b="1" dirty="0" smtClean="0">
              <a:solidFill>
                <a:schemeClr val="tx1"/>
              </a:solidFill>
              <a:latin typeface="Arial" panose="020B0604020202020204" pitchFamily="34" charset="0"/>
              <a:cs typeface="Arial" panose="020B0604020202020204" pitchFamily="34" charset="0"/>
            </a:rPr>
            <a:t>Públicas (tienen valor probatorio Pleno, salvo prueba en contrario)</a:t>
          </a:r>
          <a:endParaRPr lang="es-MX" sz="1600" b="1" dirty="0">
            <a:solidFill>
              <a:schemeClr val="tx1"/>
            </a:solidFill>
            <a:latin typeface="Arial" panose="020B0604020202020204" pitchFamily="34" charset="0"/>
            <a:cs typeface="Arial" panose="020B0604020202020204" pitchFamily="34" charset="0"/>
          </a:endParaRPr>
        </a:p>
      </dgm:t>
    </dgm:pt>
    <dgm:pt modelId="{ADBC4DC5-C469-4224-AF10-059ADD7AA10C}" type="parTrans" cxnId="{258A006E-9164-4D5C-BBF7-D0EE599EA437}">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2D1D3374-FE4B-4BA1-BEB6-8B3C57AB1B11}" type="sibTrans" cxnId="{258A006E-9164-4D5C-BBF7-D0EE599EA437}">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0D02280D-CC7D-4B02-BED1-D2F3CEEB1B71}">
      <dgm:prSet phldrT="[Texto]" custT="1"/>
      <dgm:spPr/>
      <dgm:t>
        <a:bodyPr/>
        <a:lstStyle/>
        <a:p>
          <a:r>
            <a:rPr lang="es-MX" sz="1600" b="1">
              <a:solidFill>
                <a:schemeClr val="tx1"/>
              </a:solidFill>
              <a:latin typeface="Arial" panose="020B0604020202020204" pitchFamily="34" charset="0"/>
              <a:cs typeface="Arial" panose="020B0604020202020204" pitchFamily="34" charset="0"/>
            </a:rPr>
            <a:t>Supervenientes</a:t>
          </a:r>
          <a:endParaRPr lang="es-MX" sz="1600" b="1" dirty="0">
            <a:solidFill>
              <a:schemeClr val="tx1"/>
            </a:solidFill>
            <a:latin typeface="Arial" panose="020B0604020202020204" pitchFamily="34" charset="0"/>
            <a:cs typeface="Arial" panose="020B0604020202020204" pitchFamily="34" charset="0"/>
          </a:endParaRPr>
        </a:p>
      </dgm:t>
    </dgm:pt>
    <dgm:pt modelId="{625D0E85-2F3A-4FDC-92D6-9284C5D559EC}" type="parTrans" cxnId="{1F90A1DA-DC10-4D2A-B769-0DEE811C5581}">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7CE33923-0DF1-4C4C-B5A3-D62374FFF3F7}" type="sibTrans" cxnId="{1F90A1DA-DC10-4D2A-B769-0DEE811C5581}">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557C3911-27AE-4F4F-BD09-5D850CCCCF2D}">
      <dgm:prSet phldrT="[Texto]" custT="1"/>
      <dgm:spPr/>
      <dgm:t>
        <a:bodyPr/>
        <a:lstStyle/>
        <a:p>
          <a:r>
            <a:rPr lang="es-MX" sz="1600" b="1">
              <a:solidFill>
                <a:schemeClr val="tx1"/>
              </a:solidFill>
              <a:latin typeface="Arial" panose="020B0604020202020204" pitchFamily="34" charset="0"/>
              <a:cs typeface="Arial" panose="020B0604020202020204" pitchFamily="34" charset="0"/>
            </a:rPr>
            <a:t>Técnicas</a:t>
          </a:r>
          <a:endParaRPr lang="es-MX" sz="1600" b="1" dirty="0">
            <a:solidFill>
              <a:schemeClr val="tx1"/>
            </a:solidFill>
            <a:latin typeface="Arial" panose="020B0604020202020204" pitchFamily="34" charset="0"/>
            <a:cs typeface="Arial" panose="020B0604020202020204" pitchFamily="34" charset="0"/>
          </a:endParaRPr>
        </a:p>
      </dgm:t>
    </dgm:pt>
    <dgm:pt modelId="{53C24012-FFCA-487B-8A09-3ABD460E3421}" type="parTrans" cxnId="{8BD7134A-2BE7-4F73-934A-023B6BD77F87}">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3B4735C2-96FA-48C2-9ECD-13736D58990F}" type="sibTrans" cxnId="{8BD7134A-2BE7-4F73-934A-023B6BD77F87}">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1C9AC75B-79A2-4EAF-A8BC-D40B6C25107E}">
      <dgm:prSet phldrT="[Texto]" custT="1"/>
      <dgm:spPr/>
      <dgm:t>
        <a:bodyPr/>
        <a:lstStyle/>
        <a:p>
          <a:r>
            <a:rPr lang="es-MX" sz="1600" b="1" dirty="0">
              <a:solidFill>
                <a:schemeClr val="tx1"/>
              </a:solidFill>
              <a:latin typeface="Arial" panose="020B0604020202020204" pitchFamily="34" charset="0"/>
              <a:cs typeface="Arial" panose="020B0604020202020204" pitchFamily="34" charset="0"/>
            </a:rPr>
            <a:t>Documentales Privadas</a:t>
          </a:r>
        </a:p>
      </dgm:t>
    </dgm:pt>
    <dgm:pt modelId="{6ED32C22-2745-4EED-AAFE-9F8D4977B0C1}" type="parTrans" cxnId="{D9EDBA63-C4BD-4C76-A2E0-6ECFD64D0D9F}">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6F0CCADC-0E0D-45A0-98C1-60249AD925C4}" type="sibTrans" cxnId="{D9EDBA63-C4BD-4C76-A2E0-6ECFD64D0D9F}">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51F570A8-BCC3-470B-B8ED-5548CE587397}">
      <dgm:prSet phldrT="[Texto]" custT="1"/>
      <dgm:spPr/>
      <dgm:t>
        <a:bodyPr/>
        <a:lstStyle/>
        <a:p>
          <a:r>
            <a:rPr lang="es-MX" sz="1600" b="1" dirty="0">
              <a:solidFill>
                <a:schemeClr val="tx1"/>
              </a:solidFill>
              <a:latin typeface="Arial" panose="020B0604020202020204" pitchFamily="34" charset="0"/>
              <a:cs typeface="Arial" panose="020B0604020202020204" pitchFamily="34" charset="0"/>
            </a:rPr>
            <a:t>Confesional y </a:t>
          </a:r>
          <a:r>
            <a:rPr lang="es-MX" sz="1600" b="1" dirty="0" smtClean="0">
              <a:solidFill>
                <a:schemeClr val="tx1"/>
              </a:solidFill>
              <a:latin typeface="Arial" panose="020B0604020202020204" pitchFamily="34" charset="0"/>
              <a:cs typeface="Arial" panose="020B0604020202020204" pitchFamily="34" charset="0"/>
            </a:rPr>
            <a:t>Testimonial</a:t>
          </a:r>
          <a:endParaRPr lang="es-MX" sz="1600" b="1" dirty="0">
            <a:solidFill>
              <a:schemeClr val="tx1"/>
            </a:solidFill>
            <a:latin typeface="Arial" panose="020B0604020202020204" pitchFamily="34" charset="0"/>
            <a:cs typeface="Arial" panose="020B0604020202020204" pitchFamily="34" charset="0"/>
          </a:endParaRPr>
        </a:p>
      </dgm:t>
    </dgm:pt>
    <dgm:pt modelId="{87292686-F50C-4CAC-93E0-93A70A1D4D9B}" type="parTrans" cxnId="{923201B1-F1A6-4564-B427-6584C63B6715}">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55C468F9-59B9-4BD4-A7CB-E7087A8BE2D8}" type="sibTrans" cxnId="{923201B1-F1A6-4564-B427-6584C63B6715}">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C24210D4-2613-4B62-B2B1-C6F0286EDDFA}">
      <dgm:prSet phldrT="[Texto]" custT="1"/>
      <dgm:spPr/>
      <dgm:t>
        <a:bodyPr/>
        <a:lstStyle/>
        <a:p>
          <a:r>
            <a:rPr lang="es-MX" sz="1600" b="1">
              <a:solidFill>
                <a:schemeClr val="tx1"/>
              </a:solidFill>
              <a:latin typeface="Arial" panose="020B0604020202020204" pitchFamily="34" charset="0"/>
              <a:cs typeface="Arial" panose="020B0604020202020204" pitchFamily="34" charset="0"/>
            </a:rPr>
            <a:t>Instrumental de actuaciones</a:t>
          </a:r>
          <a:endParaRPr lang="es-MX" sz="1600" b="1" dirty="0">
            <a:solidFill>
              <a:schemeClr val="tx1"/>
            </a:solidFill>
            <a:latin typeface="Arial" panose="020B0604020202020204" pitchFamily="34" charset="0"/>
            <a:cs typeface="Arial" panose="020B0604020202020204" pitchFamily="34" charset="0"/>
          </a:endParaRPr>
        </a:p>
      </dgm:t>
    </dgm:pt>
    <dgm:pt modelId="{3EE82FF2-D691-451B-88CA-10929ACCB876}" type="parTrans" cxnId="{700E6F42-DE92-40D2-AD9D-2EF6DAFE9CC5}">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E28FDDED-D8AE-4A03-A043-E9C966692496}" type="sibTrans" cxnId="{700E6F42-DE92-40D2-AD9D-2EF6DAFE9CC5}">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BD11315A-B295-4803-ADF0-6EF66AF8BBA0}">
      <dgm:prSet phldrT="[Texto]" custT="1"/>
      <dgm:spPr/>
      <dgm:t>
        <a:bodyPr/>
        <a:lstStyle/>
        <a:p>
          <a:r>
            <a:rPr lang="es-MX" sz="1600" b="1" dirty="0" smtClean="0">
              <a:solidFill>
                <a:schemeClr val="tx1"/>
              </a:solidFill>
              <a:latin typeface="Arial" panose="020B0604020202020204" pitchFamily="34" charset="0"/>
              <a:cs typeface="Arial" panose="020B0604020202020204" pitchFamily="34" charset="0"/>
            </a:rPr>
            <a:t>Presunciones </a:t>
          </a:r>
          <a:r>
            <a:rPr lang="es-MX" sz="1600" b="1" dirty="0">
              <a:solidFill>
                <a:schemeClr val="tx1"/>
              </a:solidFill>
              <a:latin typeface="Arial" panose="020B0604020202020204" pitchFamily="34" charset="0"/>
              <a:cs typeface="Arial" panose="020B0604020202020204" pitchFamily="34" charset="0"/>
            </a:rPr>
            <a:t>legales y </a:t>
          </a:r>
          <a:r>
            <a:rPr lang="es-MX" sz="1600" b="1" dirty="0" smtClean="0">
              <a:solidFill>
                <a:schemeClr val="tx1"/>
              </a:solidFill>
              <a:latin typeface="Arial" panose="020B0604020202020204" pitchFamily="34" charset="0"/>
              <a:cs typeface="Arial" panose="020B0604020202020204" pitchFamily="34" charset="0"/>
            </a:rPr>
            <a:t>humanas. </a:t>
          </a:r>
        </a:p>
      </dgm:t>
    </dgm:pt>
    <dgm:pt modelId="{9F0F615E-1E34-4256-871D-CEF63C6FCC2E}" type="parTrans" cxnId="{53A8D99F-D8D4-413F-8C7F-C62027054CAC}">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F3D4E38C-1C34-4B09-9889-2C9CF09B7CC0}" type="sibTrans" cxnId="{53A8D99F-D8D4-413F-8C7F-C62027054CAC}">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7A47E460-0A0A-4A7A-A854-209C8E23C57F}" type="pres">
      <dgm:prSet presAssocID="{C11033E6-29CA-4D03-8544-5DE494F533C1}" presName="outerComposite" presStyleCnt="0">
        <dgm:presLayoutVars>
          <dgm:chMax val="2"/>
          <dgm:animLvl val="lvl"/>
          <dgm:resizeHandles val="exact"/>
        </dgm:presLayoutVars>
      </dgm:prSet>
      <dgm:spPr/>
      <dgm:t>
        <a:bodyPr/>
        <a:lstStyle/>
        <a:p>
          <a:endParaRPr lang="es-MX"/>
        </a:p>
      </dgm:t>
    </dgm:pt>
    <dgm:pt modelId="{35A0FD8C-E5F2-4BD0-B3CB-A23F1FA73E68}" type="pres">
      <dgm:prSet presAssocID="{C11033E6-29CA-4D03-8544-5DE494F533C1}" presName="dummyMaxCanvas" presStyleCnt="0"/>
      <dgm:spPr/>
    </dgm:pt>
    <dgm:pt modelId="{4E298455-92FA-4D20-8E3D-5F90F155A943}" type="pres">
      <dgm:prSet presAssocID="{C11033E6-29CA-4D03-8544-5DE494F533C1}" presName="parentComposite" presStyleCnt="0"/>
      <dgm:spPr/>
    </dgm:pt>
    <dgm:pt modelId="{ADBBCF66-030E-4DAD-9B70-B503B44BDCB9}" type="pres">
      <dgm:prSet presAssocID="{C11033E6-29CA-4D03-8544-5DE494F533C1}" presName="parent1" presStyleLbl="alignAccFollowNode1" presStyleIdx="0" presStyleCnt="4" custScaleX="112318" custScaleY="139063">
        <dgm:presLayoutVars>
          <dgm:chMax val="4"/>
        </dgm:presLayoutVars>
      </dgm:prSet>
      <dgm:spPr/>
      <dgm:t>
        <a:bodyPr/>
        <a:lstStyle/>
        <a:p>
          <a:endParaRPr lang="es-MX"/>
        </a:p>
      </dgm:t>
    </dgm:pt>
    <dgm:pt modelId="{DED4E29B-7DFE-4FEA-B16F-9B1A0C0F36A9}" type="pres">
      <dgm:prSet presAssocID="{C11033E6-29CA-4D03-8544-5DE494F533C1}" presName="parent2" presStyleLbl="alignAccFollowNode1" presStyleIdx="1" presStyleCnt="4">
        <dgm:presLayoutVars>
          <dgm:chMax val="4"/>
        </dgm:presLayoutVars>
      </dgm:prSet>
      <dgm:spPr/>
      <dgm:t>
        <a:bodyPr/>
        <a:lstStyle/>
        <a:p>
          <a:endParaRPr lang="es-MX"/>
        </a:p>
      </dgm:t>
    </dgm:pt>
    <dgm:pt modelId="{C20EF9CD-79F5-4C79-A6B5-CFABB0C903D9}" type="pres">
      <dgm:prSet presAssocID="{C11033E6-29CA-4D03-8544-5DE494F533C1}" presName="childrenComposite" presStyleCnt="0"/>
      <dgm:spPr/>
    </dgm:pt>
    <dgm:pt modelId="{DF11871C-C3E4-4F4D-BF88-3E12216344FA}" type="pres">
      <dgm:prSet presAssocID="{C11033E6-29CA-4D03-8544-5DE494F533C1}" presName="dummyMaxCanvas_ChildArea" presStyleCnt="0"/>
      <dgm:spPr/>
    </dgm:pt>
    <dgm:pt modelId="{6EF08351-9896-4D66-91CA-8F0EA6F78F03}" type="pres">
      <dgm:prSet presAssocID="{C11033E6-29CA-4D03-8544-5DE494F533C1}" presName="fulcrum" presStyleLbl="alignAccFollowNode1" presStyleIdx="2" presStyleCnt="4"/>
      <dgm:spPr/>
    </dgm:pt>
    <dgm:pt modelId="{8D4FB772-CB65-4F46-A060-13B82B95B9C8}" type="pres">
      <dgm:prSet presAssocID="{C11033E6-29CA-4D03-8544-5DE494F533C1}" presName="balance_23" presStyleLbl="alignAccFollowNode1" presStyleIdx="3" presStyleCnt="4">
        <dgm:presLayoutVars>
          <dgm:bulletEnabled val="1"/>
        </dgm:presLayoutVars>
      </dgm:prSet>
      <dgm:spPr/>
    </dgm:pt>
    <dgm:pt modelId="{F444181B-D795-4F54-BA9C-31ABD13DD9B2}" type="pres">
      <dgm:prSet presAssocID="{C11033E6-29CA-4D03-8544-5DE494F533C1}" presName="right_23_1" presStyleLbl="node1" presStyleIdx="0" presStyleCnt="5">
        <dgm:presLayoutVars>
          <dgm:bulletEnabled val="1"/>
        </dgm:presLayoutVars>
      </dgm:prSet>
      <dgm:spPr/>
      <dgm:t>
        <a:bodyPr/>
        <a:lstStyle/>
        <a:p>
          <a:endParaRPr lang="es-MX"/>
        </a:p>
      </dgm:t>
    </dgm:pt>
    <dgm:pt modelId="{2B66B62A-2E69-418E-8B73-E80D921E1279}" type="pres">
      <dgm:prSet presAssocID="{C11033E6-29CA-4D03-8544-5DE494F533C1}" presName="right_23_2" presStyleLbl="node1" presStyleIdx="1" presStyleCnt="5">
        <dgm:presLayoutVars>
          <dgm:bulletEnabled val="1"/>
        </dgm:presLayoutVars>
      </dgm:prSet>
      <dgm:spPr/>
      <dgm:t>
        <a:bodyPr/>
        <a:lstStyle/>
        <a:p>
          <a:endParaRPr lang="es-MX"/>
        </a:p>
      </dgm:t>
    </dgm:pt>
    <dgm:pt modelId="{FA832978-3558-4DB7-A2A1-BC3DD14E681F}" type="pres">
      <dgm:prSet presAssocID="{C11033E6-29CA-4D03-8544-5DE494F533C1}" presName="right_23_3" presStyleLbl="node1" presStyleIdx="2" presStyleCnt="5" custScaleX="99424">
        <dgm:presLayoutVars>
          <dgm:bulletEnabled val="1"/>
        </dgm:presLayoutVars>
      </dgm:prSet>
      <dgm:spPr/>
      <dgm:t>
        <a:bodyPr/>
        <a:lstStyle/>
        <a:p>
          <a:endParaRPr lang="es-MX"/>
        </a:p>
      </dgm:t>
    </dgm:pt>
    <dgm:pt modelId="{6711C37F-C8D3-40CD-A4D4-76852B4DCCCC}" type="pres">
      <dgm:prSet presAssocID="{C11033E6-29CA-4D03-8544-5DE494F533C1}" presName="left_23_1" presStyleLbl="node1" presStyleIdx="3" presStyleCnt="5">
        <dgm:presLayoutVars>
          <dgm:bulletEnabled val="1"/>
        </dgm:presLayoutVars>
      </dgm:prSet>
      <dgm:spPr/>
      <dgm:t>
        <a:bodyPr/>
        <a:lstStyle/>
        <a:p>
          <a:endParaRPr lang="es-MX"/>
        </a:p>
      </dgm:t>
    </dgm:pt>
    <dgm:pt modelId="{2B37D65D-F2B8-4910-8056-DAF515ED2368}" type="pres">
      <dgm:prSet presAssocID="{C11033E6-29CA-4D03-8544-5DE494F533C1}" presName="left_23_2" presStyleLbl="node1" presStyleIdx="4" presStyleCnt="5">
        <dgm:presLayoutVars>
          <dgm:bulletEnabled val="1"/>
        </dgm:presLayoutVars>
      </dgm:prSet>
      <dgm:spPr/>
      <dgm:t>
        <a:bodyPr/>
        <a:lstStyle/>
        <a:p>
          <a:endParaRPr lang="es-MX"/>
        </a:p>
      </dgm:t>
    </dgm:pt>
  </dgm:ptLst>
  <dgm:cxnLst>
    <dgm:cxn modelId="{248956AC-C0D7-42CD-BE78-5642465CF531}" type="presOf" srcId="{1C9AC75B-79A2-4EAF-A8BC-D40B6C25107E}" destId="{DED4E29B-7DFE-4FEA-B16F-9B1A0C0F36A9}" srcOrd="0" destOrd="0" presId="urn:microsoft.com/office/officeart/2005/8/layout/balance1"/>
    <dgm:cxn modelId="{0DE6713D-B428-4EBB-8568-4C2C98DBCF49}" type="presOf" srcId="{51F570A8-BCC3-470B-B8ED-5548CE587397}" destId="{F444181B-D795-4F54-BA9C-31ABD13DD9B2}" srcOrd="0" destOrd="0" presId="urn:microsoft.com/office/officeart/2005/8/layout/balance1"/>
    <dgm:cxn modelId="{879310E6-6FC2-4546-A62F-4C80C832A418}" type="presOf" srcId="{0D02280D-CC7D-4B02-BED1-D2F3CEEB1B71}" destId="{6711C37F-C8D3-40CD-A4D4-76852B4DCCCC}" srcOrd="0" destOrd="0" presId="urn:microsoft.com/office/officeart/2005/8/layout/balance1"/>
    <dgm:cxn modelId="{1F90A1DA-DC10-4D2A-B769-0DEE811C5581}" srcId="{17C04938-D08A-4DE9-A43C-44D67970F220}" destId="{0D02280D-CC7D-4B02-BED1-D2F3CEEB1B71}" srcOrd="0" destOrd="0" parTransId="{625D0E85-2F3A-4FDC-92D6-9284C5D559EC}" sibTransId="{7CE33923-0DF1-4C4C-B5A3-D62374FFF3F7}"/>
    <dgm:cxn modelId="{D9EDBA63-C4BD-4C76-A2E0-6ECFD64D0D9F}" srcId="{C11033E6-29CA-4D03-8544-5DE494F533C1}" destId="{1C9AC75B-79A2-4EAF-A8BC-D40B6C25107E}" srcOrd="1" destOrd="0" parTransId="{6ED32C22-2745-4EED-AAFE-9F8D4977B0C1}" sibTransId="{6F0CCADC-0E0D-45A0-98C1-60249AD925C4}"/>
    <dgm:cxn modelId="{C20E1C15-A37A-49D2-BF54-6F18BEFE65C9}" type="presOf" srcId="{C11033E6-29CA-4D03-8544-5DE494F533C1}" destId="{7A47E460-0A0A-4A7A-A854-209C8E23C57F}" srcOrd="0" destOrd="0" presId="urn:microsoft.com/office/officeart/2005/8/layout/balance1"/>
    <dgm:cxn modelId="{258A006E-9164-4D5C-BBF7-D0EE599EA437}" srcId="{C11033E6-29CA-4D03-8544-5DE494F533C1}" destId="{17C04938-D08A-4DE9-A43C-44D67970F220}" srcOrd="0" destOrd="0" parTransId="{ADBC4DC5-C469-4224-AF10-059ADD7AA10C}" sibTransId="{2D1D3374-FE4B-4BA1-BEB6-8B3C57AB1B11}"/>
    <dgm:cxn modelId="{3A520EBA-D2F9-449B-98CD-1869A7363AC3}" type="presOf" srcId="{17C04938-D08A-4DE9-A43C-44D67970F220}" destId="{ADBBCF66-030E-4DAD-9B70-B503B44BDCB9}" srcOrd="0" destOrd="0" presId="urn:microsoft.com/office/officeart/2005/8/layout/balance1"/>
    <dgm:cxn modelId="{04CE0463-BBAA-4BC9-97A6-14CB1B83A3D4}" type="presOf" srcId="{BD11315A-B295-4803-ADF0-6EF66AF8BBA0}" destId="{FA832978-3558-4DB7-A2A1-BC3DD14E681F}" srcOrd="0" destOrd="0" presId="urn:microsoft.com/office/officeart/2005/8/layout/balance1"/>
    <dgm:cxn modelId="{923201B1-F1A6-4564-B427-6584C63B6715}" srcId="{1C9AC75B-79A2-4EAF-A8BC-D40B6C25107E}" destId="{51F570A8-BCC3-470B-B8ED-5548CE587397}" srcOrd="0" destOrd="0" parTransId="{87292686-F50C-4CAC-93E0-93A70A1D4D9B}" sibTransId="{55C468F9-59B9-4BD4-A7CB-E7087A8BE2D8}"/>
    <dgm:cxn modelId="{48EF330D-4387-41F8-908E-6D85300F140B}" type="presOf" srcId="{C24210D4-2613-4B62-B2B1-C6F0286EDDFA}" destId="{2B66B62A-2E69-418E-8B73-E80D921E1279}" srcOrd="0" destOrd="0" presId="urn:microsoft.com/office/officeart/2005/8/layout/balance1"/>
    <dgm:cxn modelId="{53A8D99F-D8D4-413F-8C7F-C62027054CAC}" srcId="{1C9AC75B-79A2-4EAF-A8BC-D40B6C25107E}" destId="{BD11315A-B295-4803-ADF0-6EF66AF8BBA0}" srcOrd="2" destOrd="0" parTransId="{9F0F615E-1E34-4256-871D-CEF63C6FCC2E}" sibTransId="{F3D4E38C-1C34-4B09-9889-2C9CF09B7CC0}"/>
    <dgm:cxn modelId="{7FAA51E9-5F7C-4222-8C6E-133184A20A05}" type="presOf" srcId="{557C3911-27AE-4F4F-BD09-5D850CCCCF2D}" destId="{2B37D65D-F2B8-4910-8056-DAF515ED2368}" srcOrd="0" destOrd="0" presId="urn:microsoft.com/office/officeart/2005/8/layout/balance1"/>
    <dgm:cxn modelId="{700E6F42-DE92-40D2-AD9D-2EF6DAFE9CC5}" srcId="{1C9AC75B-79A2-4EAF-A8BC-D40B6C25107E}" destId="{C24210D4-2613-4B62-B2B1-C6F0286EDDFA}" srcOrd="1" destOrd="0" parTransId="{3EE82FF2-D691-451B-88CA-10929ACCB876}" sibTransId="{E28FDDED-D8AE-4A03-A043-E9C966692496}"/>
    <dgm:cxn modelId="{8BD7134A-2BE7-4F73-934A-023B6BD77F87}" srcId="{17C04938-D08A-4DE9-A43C-44D67970F220}" destId="{557C3911-27AE-4F4F-BD09-5D850CCCCF2D}" srcOrd="1" destOrd="0" parTransId="{53C24012-FFCA-487B-8A09-3ABD460E3421}" sibTransId="{3B4735C2-96FA-48C2-9ECD-13736D58990F}"/>
    <dgm:cxn modelId="{2EF4F2F9-1316-4D13-970B-7D8136EF29F6}" type="presParOf" srcId="{7A47E460-0A0A-4A7A-A854-209C8E23C57F}" destId="{35A0FD8C-E5F2-4BD0-B3CB-A23F1FA73E68}" srcOrd="0" destOrd="0" presId="urn:microsoft.com/office/officeart/2005/8/layout/balance1"/>
    <dgm:cxn modelId="{B6D4B4C5-0BF4-45FB-A7AF-6D78CCFB1077}" type="presParOf" srcId="{7A47E460-0A0A-4A7A-A854-209C8E23C57F}" destId="{4E298455-92FA-4D20-8E3D-5F90F155A943}" srcOrd="1" destOrd="0" presId="urn:microsoft.com/office/officeart/2005/8/layout/balance1"/>
    <dgm:cxn modelId="{25FBB6D9-735E-4D52-AF9F-FBC9C083F36D}" type="presParOf" srcId="{4E298455-92FA-4D20-8E3D-5F90F155A943}" destId="{ADBBCF66-030E-4DAD-9B70-B503B44BDCB9}" srcOrd="0" destOrd="0" presId="urn:microsoft.com/office/officeart/2005/8/layout/balance1"/>
    <dgm:cxn modelId="{451C5CA4-203F-4912-BA23-1ACF243BAC82}" type="presParOf" srcId="{4E298455-92FA-4D20-8E3D-5F90F155A943}" destId="{DED4E29B-7DFE-4FEA-B16F-9B1A0C0F36A9}" srcOrd="1" destOrd="0" presId="urn:microsoft.com/office/officeart/2005/8/layout/balance1"/>
    <dgm:cxn modelId="{C8DBDD13-6191-4F27-A1F3-5DD509607154}" type="presParOf" srcId="{7A47E460-0A0A-4A7A-A854-209C8E23C57F}" destId="{C20EF9CD-79F5-4C79-A6B5-CFABB0C903D9}" srcOrd="2" destOrd="0" presId="urn:microsoft.com/office/officeart/2005/8/layout/balance1"/>
    <dgm:cxn modelId="{E82F8530-94E4-48BB-963B-F79863293089}" type="presParOf" srcId="{C20EF9CD-79F5-4C79-A6B5-CFABB0C903D9}" destId="{DF11871C-C3E4-4F4D-BF88-3E12216344FA}" srcOrd="0" destOrd="0" presId="urn:microsoft.com/office/officeart/2005/8/layout/balance1"/>
    <dgm:cxn modelId="{24DB4A9A-F842-453B-A813-68672CD0C589}" type="presParOf" srcId="{C20EF9CD-79F5-4C79-A6B5-CFABB0C903D9}" destId="{6EF08351-9896-4D66-91CA-8F0EA6F78F03}" srcOrd="1" destOrd="0" presId="urn:microsoft.com/office/officeart/2005/8/layout/balance1"/>
    <dgm:cxn modelId="{F710AC90-3AF2-41AB-B18E-07BDD4313BD3}" type="presParOf" srcId="{C20EF9CD-79F5-4C79-A6B5-CFABB0C903D9}" destId="{8D4FB772-CB65-4F46-A060-13B82B95B9C8}" srcOrd="2" destOrd="0" presId="urn:microsoft.com/office/officeart/2005/8/layout/balance1"/>
    <dgm:cxn modelId="{E0ABA916-8E71-4953-859F-889E7F3286B8}" type="presParOf" srcId="{C20EF9CD-79F5-4C79-A6B5-CFABB0C903D9}" destId="{F444181B-D795-4F54-BA9C-31ABD13DD9B2}" srcOrd="3" destOrd="0" presId="urn:microsoft.com/office/officeart/2005/8/layout/balance1"/>
    <dgm:cxn modelId="{C076B49A-EDE3-429F-81A8-8DDCE18AFA42}" type="presParOf" srcId="{C20EF9CD-79F5-4C79-A6B5-CFABB0C903D9}" destId="{2B66B62A-2E69-418E-8B73-E80D921E1279}" srcOrd="4" destOrd="0" presId="urn:microsoft.com/office/officeart/2005/8/layout/balance1"/>
    <dgm:cxn modelId="{4730E38D-FB44-43AC-A06E-6E0FBA054BD4}" type="presParOf" srcId="{C20EF9CD-79F5-4C79-A6B5-CFABB0C903D9}" destId="{FA832978-3558-4DB7-A2A1-BC3DD14E681F}" srcOrd="5" destOrd="0" presId="urn:microsoft.com/office/officeart/2005/8/layout/balance1"/>
    <dgm:cxn modelId="{61E8CDF0-CA13-44A9-A244-C6BAE1169358}" type="presParOf" srcId="{C20EF9CD-79F5-4C79-A6B5-CFABB0C903D9}" destId="{6711C37F-C8D3-40CD-A4D4-76852B4DCCCC}" srcOrd="6" destOrd="0" presId="urn:microsoft.com/office/officeart/2005/8/layout/balance1"/>
    <dgm:cxn modelId="{791F1A06-D410-49BD-8723-42C8B889FF1E}" type="presParOf" srcId="{C20EF9CD-79F5-4C79-A6B5-CFABB0C903D9}" destId="{2B37D65D-F2B8-4910-8056-DAF515ED2368}"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60796-BD07-4ACD-A595-ACC57FDE7A57}"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s-MX"/>
        </a:p>
      </dgm:t>
    </dgm:pt>
    <dgm:pt modelId="{E7C5B6AA-FB43-440E-B5AF-F05A94EDE2AB}">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ES" sz="1400" b="1" dirty="0">
              <a:solidFill>
                <a:schemeClr val="bg1"/>
              </a:solidFill>
              <a:latin typeface="Arial" panose="020B0604020202020204" pitchFamily="34" charset="0"/>
              <a:cs typeface="Arial" panose="020B0604020202020204" pitchFamily="34" charset="0"/>
            </a:rPr>
            <a:t>Fecha, lugar y órgano que resuelve</a:t>
          </a:r>
        </a:p>
      </dgm:t>
    </dgm:pt>
    <dgm:pt modelId="{83EA3DBF-09CD-49A8-84CF-3D424B586D13}" type="parTrans" cxnId="{D5FEBA85-B76E-44D2-9F62-19749F97A87F}">
      <dgm:prSet/>
      <dgm:spPr/>
      <dgm:t>
        <a:bodyPr/>
        <a:lstStyle/>
        <a:p>
          <a:endParaRPr lang="es-ES" sz="1800" b="1">
            <a:latin typeface="Arial" panose="020B0604020202020204" pitchFamily="34" charset="0"/>
            <a:cs typeface="Arial" panose="020B0604020202020204" pitchFamily="34" charset="0"/>
          </a:endParaRPr>
        </a:p>
      </dgm:t>
    </dgm:pt>
    <dgm:pt modelId="{0952308B-21B3-4DD0-8AB0-84BE78C905E3}" type="sibTrans" cxnId="{D5FEBA85-B76E-44D2-9F62-19749F97A87F}">
      <dgm:prSet/>
      <dgm:spPr/>
      <dgm:t>
        <a:bodyPr/>
        <a:lstStyle/>
        <a:p>
          <a:endParaRPr lang="es-ES" sz="1800" b="1">
            <a:latin typeface="Arial" panose="020B0604020202020204" pitchFamily="34" charset="0"/>
            <a:cs typeface="Arial" panose="020B0604020202020204" pitchFamily="34" charset="0"/>
          </a:endParaRPr>
        </a:p>
      </dgm:t>
    </dgm:pt>
    <dgm:pt modelId="{22D7E4AF-8F32-4F9D-B479-E35E44DD5329}">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1400" b="1" dirty="0">
              <a:solidFill>
                <a:schemeClr val="bg1"/>
              </a:solidFill>
              <a:latin typeface="Arial" panose="020B0604020202020204" pitchFamily="34" charset="0"/>
              <a:cs typeface="Arial" panose="020B0604020202020204" pitchFamily="34" charset="0"/>
            </a:rPr>
            <a:t>Resumen de hechos o puntos de derecho controvertidos </a:t>
          </a:r>
        </a:p>
      </dgm:t>
    </dgm:pt>
    <dgm:pt modelId="{4482330E-BB91-444B-9628-C2E9E5DC35CE}" type="parTrans" cxnId="{437B1D28-B7BC-4EBE-A23C-3A0A2052B710}">
      <dgm:prSet/>
      <dgm:spPr/>
      <dgm:t>
        <a:bodyPr/>
        <a:lstStyle/>
        <a:p>
          <a:endParaRPr lang="es-ES" sz="1800" b="1">
            <a:latin typeface="Arial" panose="020B0604020202020204" pitchFamily="34" charset="0"/>
            <a:cs typeface="Arial" panose="020B0604020202020204" pitchFamily="34" charset="0"/>
          </a:endParaRPr>
        </a:p>
      </dgm:t>
    </dgm:pt>
    <dgm:pt modelId="{D2B80EDB-EF93-4DAB-A848-B51E8D300EC3}" type="sibTrans" cxnId="{437B1D28-B7BC-4EBE-A23C-3A0A2052B710}">
      <dgm:prSet/>
      <dgm:spPr/>
      <dgm:t>
        <a:bodyPr/>
        <a:lstStyle/>
        <a:p>
          <a:endParaRPr lang="es-ES" sz="1800" b="1">
            <a:latin typeface="Arial" panose="020B0604020202020204" pitchFamily="34" charset="0"/>
            <a:cs typeface="Arial" panose="020B0604020202020204" pitchFamily="34" charset="0"/>
          </a:endParaRPr>
        </a:p>
      </dgm:t>
    </dgm:pt>
    <dgm:pt modelId="{DA52325E-1139-4F90-B83D-632FA67A263B}">
      <dgm:prSet phldrT="[Texto]" custT="1">
        <dgm:style>
          <a:lnRef idx="1">
            <a:schemeClr val="accent4"/>
          </a:lnRef>
          <a:fillRef idx="3">
            <a:schemeClr val="accent4"/>
          </a:fillRef>
          <a:effectRef idx="2">
            <a:schemeClr val="accent4"/>
          </a:effectRef>
          <a:fontRef idx="minor">
            <a:schemeClr val="lt1"/>
          </a:fontRef>
        </dgm:style>
      </dgm:prSet>
      <dgm:spPr/>
      <dgm:t>
        <a:bodyPr/>
        <a:lstStyle/>
        <a:p>
          <a:r>
            <a:rPr lang="es-ES" sz="1800" b="1" dirty="0">
              <a:solidFill>
                <a:schemeClr val="bg1"/>
              </a:solidFill>
              <a:latin typeface="Arial" panose="020B0604020202020204" pitchFamily="34" charset="0"/>
              <a:cs typeface="Arial" panose="020B0604020202020204" pitchFamily="34" charset="0"/>
            </a:rPr>
            <a:t>Análisis de agravios </a:t>
          </a:r>
        </a:p>
      </dgm:t>
    </dgm:pt>
    <dgm:pt modelId="{4126301E-A549-4284-BB5C-A66ED6E9C8B9}" type="parTrans" cxnId="{0E7FB852-5C29-4921-81CE-7F6E9390E3B3}">
      <dgm:prSet/>
      <dgm:spPr/>
      <dgm:t>
        <a:bodyPr/>
        <a:lstStyle/>
        <a:p>
          <a:endParaRPr lang="es-ES" sz="1800" b="1">
            <a:latin typeface="Arial" panose="020B0604020202020204" pitchFamily="34" charset="0"/>
            <a:cs typeface="Arial" panose="020B0604020202020204" pitchFamily="34" charset="0"/>
          </a:endParaRPr>
        </a:p>
      </dgm:t>
    </dgm:pt>
    <dgm:pt modelId="{56D902F7-6A4A-47A8-90D2-AB6C92B0A2BA}" type="sibTrans" cxnId="{0E7FB852-5C29-4921-81CE-7F6E9390E3B3}">
      <dgm:prSet/>
      <dgm:spPr/>
      <dgm:t>
        <a:bodyPr/>
        <a:lstStyle/>
        <a:p>
          <a:endParaRPr lang="es-ES" sz="1800" b="1">
            <a:latin typeface="Arial" panose="020B0604020202020204" pitchFamily="34" charset="0"/>
            <a:cs typeface="Arial" panose="020B0604020202020204" pitchFamily="34" charset="0"/>
          </a:endParaRPr>
        </a:p>
      </dgm:t>
    </dgm:pt>
    <dgm:pt modelId="{403CBC16-F43F-438D-86E3-C8863DF74F1E}">
      <dgm:prSet custT="1">
        <dgm:style>
          <a:lnRef idx="1">
            <a:schemeClr val="dk1"/>
          </a:lnRef>
          <a:fillRef idx="3">
            <a:schemeClr val="dk1"/>
          </a:fillRef>
          <a:effectRef idx="2">
            <a:schemeClr val="dk1"/>
          </a:effectRef>
          <a:fontRef idx="minor">
            <a:schemeClr val="lt1"/>
          </a:fontRef>
        </dgm:style>
      </dgm:prSet>
      <dgm:spPr/>
      <dgm:t>
        <a:bodyPr/>
        <a:lstStyle/>
        <a:p>
          <a:r>
            <a:rPr lang="es-ES" sz="1800" b="1" dirty="0">
              <a:solidFill>
                <a:schemeClr val="bg1"/>
              </a:solidFill>
              <a:latin typeface="Arial" panose="020B0604020202020204" pitchFamily="34" charset="0"/>
              <a:cs typeface="Arial" panose="020B0604020202020204" pitchFamily="34" charset="0"/>
            </a:rPr>
            <a:t>Plazos para su cumplimiento</a:t>
          </a:r>
        </a:p>
      </dgm:t>
    </dgm:pt>
    <dgm:pt modelId="{85388B26-C890-4A82-B0B1-31E32CC43ACC}" type="parTrans" cxnId="{A06BB679-C23D-4F22-98F7-419DCE9B5279}">
      <dgm:prSet/>
      <dgm:spPr/>
      <dgm:t>
        <a:bodyPr/>
        <a:lstStyle/>
        <a:p>
          <a:endParaRPr lang="es-ES" sz="1800" b="1"/>
        </a:p>
      </dgm:t>
    </dgm:pt>
    <dgm:pt modelId="{859FC598-7D4A-40BE-A4A9-5A7D9F991E6C}" type="sibTrans" cxnId="{A06BB679-C23D-4F22-98F7-419DCE9B5279}">
      <dgm:prSet/>
      <dgm:spPr/>
      <dgm:t>
        <a:bodyPr/>
        <a:lstStyle/>
        <a:p>
          <a:endParaRPr lang="es-ES" sz="1800" b="1"/>
        </a:p>
      </dgm:t>
    </dgm:pt>
    <dgm:pt modelId="{34288025-A795-40D9-B1F5-57C059C048A4}">
      <dgm:prSet phldrT="[Texto]" custT="1">
        <dgm:style>
          <a:lnRef idx="1">
            <a:schemeClr val="accent3"/>
          </a:lnRef>
          <a:fillRef idx="3">
            <a:schemeClr val="accent3"/>
          </a:fillRef>
          <a:effectRef idx="2">
            <a:schemeClr val="accent3"/>
          </a:effectRef>
          <a:fontRef idx="minor">
            <a:schemeClr val="lt1"/>
          </a:fontRef>
        </dgm:style>
      </dgm:prSet>
      <dgm:spPr/>
      <dgm:t>
        <a:bodyPr/>
        <a:lstStyle/>
        <a:p>
          <a:r>
            <a:rPr lang="es-ES" sz="1600" b="1" dirty="0">
              <a:solidFill>
                <a:schemeClr val="bg1"/>
              </a:solidFill>
              <a:latin typeface="Arial" panose="020B0604020202020204" pitchFamily="34" charset="0"/>
              <a:cs typeface="Arial" panose="020B0604020202020204" pitchFamily="34" charset="0"/>
            </a:rPr>
            <a:t>Examen y valoración de las pruebas </a:t>
          </a:r>
        </a:p>
      </dgm:t>
    </dgm:pt>
    <dgm:pt modelId="{45C653EE-5CDB-4DEA-B88F-9C50DEE04E0F}" type="parTrans" cxnId="{9D96D617-EF71-46B8-9B37-E049199E05A9}">
      <dgm:prSet/>
      <dgm:spPr/>
      <dgm:t>
        <a:bodyPr/>
        <a:lstStyle/>
        <a:p>
          <a:endParaRPr lang="es-ES" sz="1800" b="1"/>
        </a:p>
      </dgm:t>
    </dgm:pt>
    <dgm:pt modelId="{486C90B7-F11B-4AA9-9AD7-35E52C98A394}" type="sibTrans" cxnId="{9D96D617-EF71-46B8-9B37-E049199E05A9}">
      <dgm:prSet/>
      <dgm:spPr/>
      <dgm:t>
        <a:bodyPr/>
        <a:lstStyle/>
        <a:p>
          <a:endParaRPr lang="es-ES" sz="1800" b="1"/>
        </a:p>
      </dgm:t>
    </dgm:pt>
    <dgm:pt modelId="{F8480A01-0682-40D4-9769-6F49DC411BE7}">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ES" sz="1800" b="1" dirty="0">
              <a:solidFill>
                <a:schemeClr val="bg1"/>
              </a:solidFill>
              <a:latin typeface="Arial" panose="020B0604020202020204" pitchFamily="34" charset="0"/>
              <a:cs typeface="Arial" panose="020B0604020202020204" pitchFamily="34" charset="0"/>
            </a:rPr>
            <a:t>Fundamentos jurídicos </a:t>
          </a:r>
        </a:p>
      </dgm:t>
    </dgm:pt>
    <dgm:pt modelId="{DDBDE4DD-0CDE-4325-BD64-BDB52D04BC2E}" type="parTrans" cxnId="{FDBBA36D-EC03-4D2A-ACE7-222D71C74EA7}">
      <dgm:prSet/>
      <dgm:spPr/>
      <dgm:t>
        <a:bodyPr/>
        <a:lstStyle/>
        <a:p>
          <a:endParaRPr lang="es-ES" sz="1800" b="1"/>
        </a:p>
      </dgm:t>
    </dgm:pt>
    <dgm:pt modelId="{F6B55C97-FCD7-4995-97D1-2C8331B94906}" type="sibTrans" cxnId="{FDBBA36D-EC03-4D2A-ACE7-222D71C74EA7}">
      <dgm:prSet/>
      <dgm:spPr/>
      <dgm:t>
        <a:bodyPr/>
        <a:lstStyle/>
        <a:p>
          <a:endParaRPr lang="es-ES" sz="1800" b="1"/>
        </a:p>
      </dgm:t>
    </dgm:pt>
    <dgm:pt modelId="{61A26342-09F6-45CD-BD6A-9FB610DECF5A}">
      <dgm:prSet phldrT="[Texto]" custT="1">
        <dgm:style>
          <a:lnRef idx="1">
            <a:schemeClr val="accent1"/>
          </a:lnRef>
          <a:fillRef idx="3">
            <a:schemeClr val="accent1"/>
          </a:fillRef>
          <a:effectRef idx="2">
            <a:schemeClr val="accent1"/>
          </a:effectRef>
          <a:fontRef idx="minor">
            <a:schemeClr val="lt1"/>
          </a:fontRef>
        </dgm:style>
      </dgm:prSet>
      <dgm:spPr/>
      <dgm:t>
        <a:bodyPr/>
        <a:lstStyle/>
        <a:p>
          <a:r>
            <a:rPr lang="es-ES" sz="1800" b="1" dirty="0">
              <a:solidFill>
                <a:schemeClr val="bg1"/>
              </a:solidFill>
              <a:latin typeface="Arial" panose="020B0604020202020204" pitchFamily="34" charset="0"/>
              <a:cs typeface="Arial" panose="020B0604020202020204" pitchFamily="34" charset="0"/>
            </a:rPr>
            <a:t>Puntos resolutivos </a:t>
          </a:r>
        </a:p>
      </dgm:t>
    </dgm:pt>
    <dgm:pt modelId="{03A68E09-BAD1-4F01-8BC0-E4D72062FD61}" type="parTrans" cxnId="{6DD19186-4645-4482-B2BE-3B63DD0BA599}">
      <dgm:prSet/>
      <dgm:spPr/>
      <dgm:t>
        <a:bodyPr/>
        <a:lstStyle/>
        <a:p>
          <a:endParaRPr lang="es-ES" sz="1800" b="1"/>
        </a:p>
      </dgm:t>
    </dgm:pt>
    <dgm:pt modelId="{9D3DDD3E-30C7-4A44-9F50-06FF37C455AD}" type="sibTrans" cxnId="{6DD19186-4645-4482-B2BE-3B63DD0BA599}">
      <dgm:prSet/>
      <dgm:spPr/>
      <dgm:t>
        <a:bodyPr/>
        <a:lstStyle/>
        <a:p>
          <a:endParaRPr lang="es-ES" sz="1800" b="1"/>
        </a:p>
      </dgm:t>
    </dgm:pt>
    <dgm:pt modelId="{6F568436-4E91-4E6C-BA62-74300D703E6C}">
      <dgm:prSet phldrT="[Texto]">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S" b="1" dirty="0" smtClean="0">
              <a:solidFill>
                <a:schemeClr val="bg1"/>
              </a:solidFill>
              <a:latin typeface="Arial" panose="020B0604020202020204" pitchFamily="34" charset="0"/>
              <a:cs typeface="Arial" panose="020B0604020202020204" pitchFamily="34" charset="0"/>
            </a:rPr>
            <a:t>Efectos de la sentencia </a:t>
          </a:r>
          <a:endParaRPr lang="es-ES" b="1" dirty="0">
            <a:solidFill>
              <a:schemeClr val="bg1"/>
            </a:solidFill>
            <a:latin typeface="Arial" panose="020B0604020202020204" pitchFamily="34" charset="0"/>
            <a:cs typeface="Arial" panose="020B0604020202020204" pitchFamily="34" charset="0"/>
          </a:endParaRPr>
        </a:p>
      </dgm:t>
    </dgm:pt>
    <dgm:pt modelId="{99E395D4-F3A2-42A9-B611-CCDAAD77CACD}" type="parTrans" cxnId="{37553C0F-A411-4300-A7D9-A3615A5B01DF}">
      <dgm:prSet/>
      <dgm:spPr/>
      <dgm:t>
        <a:bodyPr/>
        <a:lstStyle/>
        <a:p>
          <a:endParaRPr lang="es-MX"/>
        </a:p>
      </dgm:t>
    </dgm:pt>
    <dgm:pt modelId="{ABA42C75-6C98-48F9-B305-E8497B07B270}" type="sibTrans" cxnId="{37553C0F-A411-4300-A7D9-A3615A5B01DF}">
      <dgm:prSet/>
      <dgm:spPr/>
      <dgm:t>
        <a:bodyPr/>
        <a:lstStyle/>
        <a:p>
          <a:endParaRPr lang="es-MX"/>
        </a:p>
      </dgm:t>
    </dgm:pt>
    <dgm:pt modelId="{3110B419-746B-46FF-BBC2-68AB0D7E4DAD}" type="pres">
      <dgm:prSet presAssocID="{DB060796-BD07-4ACD-A595-ACC57FDE7A57}" presName="compositeShape" presStyleCnt="0">
        <dgm:presLayoutVars>
          <dgm:dir/>
          <dgm:resizeHandles/>
        </dgm:presLayoutVars>
      </dgm:prSet>
      <dgm:spPr/>
      <dgm:t>
        <a:bodyPr/>
        <a:lstStyle/>
        <a:p>
          <a:endParaRPr lang="es-MX"/>
        </a:p>
      </dgm:t>
    </dgm:pt>
    <dgm:pt modelId="{497519C7-C607-4A68-B87D-B68E1AA9AC3D}" type="pres">
      <dgm:prSet presAssocID="{DB060796-BD07-4ACD-A595-ACC57FDE7A57}" presName="pyramid" presStyleLbl="node1" presStyleIdx="0" presStyleCnt="1"/>
      <dgm:spPr/>
    </dgm:pt>
    <dgm:pt modelId="{E7C5B4A8-35F9-41FB-B9FA-8717899A0AF5}" type="pres">
      <dgm:prSet presAssocID="{DB060796-BD07-4ACD-A595-ACC57FDE7A57}" presName="theList" presStyleCnt="0"/>
      <dgm:spPr/>
    </dgm:pt>
    <dgm:pt modelId="{646E018B-3334-4D67-A35A-A1EC668E4691}" type="pres">
      <dgm:prSet presAssocID="{E7C5B6AA-FB43-440E-B5AF-F05A94EDE2AB}" presName="aNode" presStyleLbl="fgAcc1" presStyleIdx="0" presStyleCnt="8" custScaleX="151874" custScaleY="118469" custLinFactY="-7017" custLinFactNeighborX="1400" custLinFactNeighborY="-100000">
        <dgm:presLayoutVars>
          <dgm:bulletEnabled val="1"/>
        </dgm:presLayoutVars>
      </dgm:prSet>
      <dgm:spPr/>
      <dgm:t>
        <a:bodyPr/>
        <a:lstStyle/>
        <a:p>
          <a:endParaRPr lang="es-MX"/>
        </a:p>
      </dgm:t>
    </dgm:pt>
    <dgm:pt modelId="{36778CD4-829A-4388-963C-97B100FFADBD}" type="pres">
      <dgm:prSet presAssocID="{E7C5B6AA-FB43-440E-B5AF-F05A94EDE2AB}" presName="aSpace" presStyleCnt="0"/>
      <dgm:spPr/>
    </dgm:pt>
    <dgm:pt modelId="{068223FD-2009-414C-8B9B-B637FD1C238A}" type="pres">
      <dgm:prSet presAssocID="{22D7E4AF-8F32-4F9D-B479-E35E44DD5329}" presName="aNode" presStyleLbl="fgAcc1" presStyleIdx="1" presStyleCnt="8" custScaleX="151036" custScaleY="104996" custLinFactNeighborX="-1" custLinFactNeighborY="1318">
        <dgm:presLayoutVars>
          <dgm:bulletEnabled val="1"/>
        </dgm:presLayoutVars>
      </dgm:prSet>
      <dgm:spPr/>
      <dgm:t>
        <a:bodyPr/>
        <a:lstStyle/>
        <a:p>
          <a:endParaRPr lang="es-MX"/>
        </a:p>
      </dgm:t>
    </dgm:pt>
    <dgm:pt modelId="{27E08A43-5658-4CA2-8CF8-6B871575476D}" type="pres">
      <dgm:prSet presAssocID="{22D7E4AF-8F32-4F9D-B479-E35E44DD5329}" presName="aSpace" presStyleCnt="0"/>
      <dgm:spPr/>
    </dgm:pt>
    <dgm:pt modelId="{FE574F7C-E0B8-4683-A236-13357404DE90}" type="pres">
      <dgm:prSet presAssocID="{DA52325E-1139-4F90-B83D-632FA67A263B}" presName="aNode" presStyleLbl="fgAcc1" presStyleIdx="2" presStyleCnt="8" custScaleX="151036" custScaleY="76829" custLinFactY="960" custLinFactNeighborX="-1" custLinFactNeighborY="100000">
        <dgm:presLayoutVars>
          <dgm:bulletEnabled val="1"/>
        </dgm:presLayoutVars>
      </dgm:prSet>
      <dgm:spPr/>
      <dgm:t>
        <a:bodyPr/>
        <a:lstStyle/>
        <a:p>
          <a:endParaRPr lang="es-MX"/>
        </a:p>
      </dgm:t>
    </dgm:pt>
    <dgm:pt modelId="{6843C919-34EF-4478-9320-DE5A84770724}" type="pres">
      <dgm:prSet presAssocID="{DA52325E-1139-4F90-B83D-632FA67A263B}" presName="aSpace" presStyleCnt="0"/>
      <dgm:spPr/>
    </dgm:pt>
    <dgm:pt modelId="{512AF8AA-41BB-4AE9-BF67-CAEB2CC5AC82}" type="pres">
      <dgm:prSet presAssocID="{34288025-A795-40D9-B1F5-57C059C048A4}" presName="aNode" presStyleLbl="fgAcc1" presStyleIdx="3" presStyleCnt="8" custScaleX="152212" custScaleY="117772" custLinFactY="20184" custLinFactNeighborX="370" custLinFactNeighborY="100000">
        <dgm:presLayoutVars>
          <dgm:bulletEnabled val="1"/>
        </dgm:presLayoutVars>
      </dgm:prSet>
      <dgm:spPr/>
      <dgm:t>
        <a:bodyPr/>
        <a:lstStyle/>
        <a:p>
          <a:endParaRPr lang="es-MX"/>
        </a:p>
      </dgm:t>
    </dgm:pt>
    <dgm:pt modelId="{77416CDB-2E89-4C5E-B144-FB14A965220D}" type="pres">
      <dgm:prSet presAssocID="{34288025-A795-40D9-B1F5-57C059C048A4}" presName="aSpace" presStyleCnt="0"/>
      <dgm:spPr/>
    </dgm:pt>
    <dgm:pt modelId="{3E969CEE-B463-4046-8CAA-7CDD96F6C45B}" type="pres">
      <dgm:prSet presAssocID="{F8480A01-0682-40D4-9769-6F49DC411BE7}" presName="aNode" presStyleLbl="fgAcc1" presStyleIdx="4" presStyleCnt="8" custScaleX="152212" custScaleY="117637" custLinFactY="40745" custLinFactNeighborX="587" custLinFactNeighborY="100000">
        <dgm:presLayoutVars>
          <dgm:bulletEnabled val="1"/>
        </dgm:presLayoutVars>
      </dgm:prSet>
      <dgm:spPr/>
      <dgm:t>
        <a:bodyPr/>
        <a:lstStyle/>
        <a:p>
          <a:endParaRPr lang="es-MX"/>
        </a:p>
      </dgm:t>
    </dgm:pt>
    <dgm:pt modelId="{BBD9074D-CE5C-4A26-974D-E283B7548115}" type="pres">
      <dgm:prSet presAssocID="{F8480A01-0682-40D4-9769-6F49DC411BE7}" presName="aSpace" presStyleCnt="0"/>
      <dgm:spPr/>
    </dgm:pt>
    <dgm:pt modelId="{D332A0A7-6B69-4800-ADA8-1F0E61334B57}" type="pres">
      <dgm:prSet presAssocID="{61A26342-09F6-45CD-BD6A-9FB610DECF5A}" presName="aNode" presStyleLbl="fgAcc1" presStyleIdx="5" presStyleCnt="8" custScaleX="152212" custScaleY="97338" custLinFactY="149903" custLinFactNeighborX="587" custLinFactNeighborY="200000">
        <dgm:presLayoutVars>
          <dgm:bulletEnabled val="1"/>
        </dgm:presLayoutVars>
      </dgm:prSet>
      <dgm:spPr/>
      <dgm:t>
        <a:bodyPr/>
        <a:lstStyle/>
        <a:p>
          <a:endParaRPr lang="es-MX"/>
        </a:p>
      </dgm:t>
    </dgm:pt>
    <dgm:pt modelId="{EEC48735-BC28-4337-9E3D-5D584AD7D283}" type="pres">
      <dgm:prSet presAssocID="{61A26342-09F6-45CD-BD6A-9FB610DECF5A}" presName="aSpace" presStyleCnt="0"/>
      <dgm:spPr/>
    </dgm:pt>
    <dgm:pt modelId="{7C9B116F-D749-49AA-9D97-80B89876DB06}" type="pres">
      <dgm:prSet presAssocID="{403CBC16-F43F-438D-86E3-C8863DF74F1E}" presName="aNode" presStyleLbl="fgAcc1" presStyleIdx="6" presStyleCnt="8" custScaleX="152212" custScaleY="89873" custLinFactY="155342" custLinFactNeighborX="587" custLinFactNeighborY="200000">
        <dgm:presLayoutVars>
          <dgm:bulletEnabled val="1"/>
        </dgm:presLayoutVars>
      </dgm:prSet>
      <dgm:spPr/>
      <dgm:t>
        <a:bodyPr/>
        <a:lstStyle/>
        <a:p>
          <a:endParaRPr lang="es-MX"/>
        </a:p>
      </dgm:t>
    </dgm:pt>
    <dgm:pt modelId="{58CEC15B-6DC7-4618-8CA9-6D8066D79DF3}" type="pres">
      <dgm:prSet presAssocID="{403CBC16-F43F-438D-86E3-C8863DF74F1E}" presName="aSpace" presStyleCnt="0"/>
      <dgm:spPr/>
    </dgm:pt>
    <dgm:pt modelId="{CA44BCBB-252F-4319-B4DA-D84397B5AD52}" type="pres">
      <dgm:prSet presAssocID="{6F568436-4E91-4E6C-BA62-74300D703E6C}" presName="aNode" presStyleLbl="fgAcc1" presStyleIdx="7" presStyleCnt="8" custScaleX="152212" custScaleY="97338" custLinFactY="-125703" custLinFactNeighborX="587" custLinFactNeighborY="-200000">
        <dgm:presLayoutVars>
          <dgm:bulletEnabled val="1"/>
        </dgm:presLayoutVars>
      </dgm:prSet>
      <dgm:spPr/>
      <dgm:t>
        <a:bodyPr/>
        <a:lstStyle/>
        <a:p>
          <a:endParaRPr lang="es-MX"/>
        </a:p>
      </dgm:t>
    </dgm:pt>
    <dgm:pt modelId="{0A6211FE-CA3B-431B-BFD6-B34EF1174C65}" type="pres">
      <dgm:prSet presAssocID="{6F568436-4E91-4E6C-BA62-74300D703E6C}" presName="aSpace" presStyleCnt="0"/>
      <dgm:spPr/>
    </dgm:pt>
  </dgm:ptLst>
  <dgm:cxnLst>
    <dgm:cxn modelId="{4F8BE5EB-844C-4B2A-AE59-9DA9FCB3F6DE}" type="presOf" srcId="{F8480A01-0682-40D4-9769-6F49DC411BE7}" destId="{3E969CEE-B463-4046-8CAA-7CDD96F6C45B}" srcOrd="0" destOrd="0" presId="urn:microsoft.com/office/officeart/2005/8/layout/pyramid2"/>
    <dgm:cxn modelId="{0931B6F6-D3F9-47F7-9C20-39225951C26B}" type="presOf" srcId="{6F568436-4E91-4E6C-BA62-74300D703E6C}" destId="{CA44BCBB-252F-4319-B4DA-D84397B5AD52}" srcOrd="0" destOrd="0" presId="urn:microsoft.com/office/officeart/2005/8/layout/pyramid2"/>
    <dgm:cxn modelId="{596229EE-9554-41E9-B42C-EB82C0EA4AAC}" type="presOf" srcId="{E7C5B6AA-FB43-440E-B5AF-F05A94EDE2AB}" destId="{646E018B-3334-4D67-A35A-A1EC668E4691}" srcOrd="0" destOrd="0" presId="urn:microsoft.com/office/officeart/2005/8/layout/pyramid2"/>
    <dgm:cxn modelId="{2D42189A-C94C-4880-AB41-26F594A90C29}" type="presOf" srcId="{403CBC16-F43F-438D-86E3-C8863DF74F1E}" destId="{7C9B116F-D749-49AA-9D97-80B89876DB06}" srcOrd="0" destOrd="0" presId="urn:microsoft.com/office/officeart/2005/8/layout/pyramid2"/>
    <dgm:cxn modelId="{37553C0F-A411-4300-A7D9-A3615A5B01DF}" srcId="{DB060796-BD07-4ACD-A595-ACC57FDE7A57}" destId="{6F568436-4E91-4E6C-BA62-74300D703E6C}" srcOrd="7" destOrd="0" parTransId="{99E395D4-F3A2-42A9-B611-CCDAAD77CACD}" sibTransId="{ABA42C75-6C98-48F9-B305-E8497B07B270}"/>
    <dgm:cxn modelId="{FDBBA36D-EC03-4D2A-ACE7-222D71C74EA7}" srcId="{DB060796-BD07-4ACD-A595-ACC57FDE7A57}" destId="{F8480A01-0682-40D4-9769-6F49DC411BE7}" srcOrd="4" destOrd="0" parTransId="{DDBDE4DD-0CDE-4325-BD64-BDB52D04BC2E}" sibTransId="{F6B55C97-FCD7-4995-97D1-2C8331B94906}"/>
    <dgm:cxn modelId="{9D96D617-EF71-46B8-9B37-E049199E05A9}" srcId="{DB060796-BD07-4ACD-A595-ACC57FDE7A57}" destId="{34288025-A795-40D9-B1F5-57C059C048A4}" srcOrd="3" destOrd="0" parTransId="{45C653EE-5CDB-4DEA-B88F-9C50DEE04E0F}" sibTransId="{486C90B7-F11B-4AA9-9AD7-35E52C98A394}"/>
    <dgm:cxn modelId="{220716B1-F9A5-4F4A-B6F8-B4C3CD614ECC}" type="presOf" srcId="{34288025-A795-40D9-B1F5-57C059C048A4}" destId="{512AF8AA-41BB-4AE9-BF67-CAEB2CC5AC82}" srcOrd="0" destOrd="0" presId="urn:microsoft.com/office/officeart/2005/8/layout/pyramid2"/>
    <dgm:cxn modelId="{D5FEBA85-B76E-44D2-9F62-19749F97A87F}" srcId="{DB060796-BD07-4ACD-A595-ACC57FDE7A57}" destId="{E7C5B6AA-FB43-440E-B5AF-F05A94EDE2AB}" srcOrd="0" destOrd="0" parTransId="{83EA3DBF-09CD-49A8-84CF-3D424B586D13}" sibTransId="{0952308B-21B3-4DD0-8AB0-84BE78C905E3}"/>
    <dgm:cxn modelId="{047FF87E-6699-45E1-9950-F3DFD5FD9F6A}" type="presOf" srcId="{DB060796-BD07-4ACD-A595-ACC57FDE7A57}" destId="{3110B419-746B-46FF-BBC2-68AB0D7E4DAD}" srcOrd="0" destOrd="0" presId="urn:microsoft.com/office/officeart/2005/8/layout/pyramid2"/>
    <dgm:cxn modelId="{A06BB679-C23D-4F22-98F7-419DCE9B5279}" srcId="{DB060796-BD07-4ACD-A595-ACC57FDE7A57}" destId="{403CBC16-F43F-438D-86E3-C8863DF74F1E}" srcOrd="6" destOrd="0" parTransId="{85388B26-C890-4A82-B0B1-31E32CC43ACC}" sibTransId="{859FC598-7D4A-40BE-A4A9-5A7D9F991E6C}"/>
    <dgm:cxn modelId="{6DD19186-4645-4482-B2BE-3B63DD0BA599}" srcId="{DB060796-BD07-4ACD-A595-ACC57FDE7A57}" destId="{61A26342-09F6-45CD-BD6A-9FB610DECF5A}" srcOrd="5" destOrd="0" parTransId="{03A68E09-BAD1-4F01-8BC0-E4D72062FD61}" sibTransId="{9D3DDD3E-30C7-4A44-9F50-06FF37C455AD}"/>
    <dgm:cxn modelId="{23D95FE3-9210-4DB9-8C7C-DA2AE786EDE9}" type="presOf" srcId="{61A26342-09F6-45CD-BD6A-9FB610DECF5A}" destId="{D332A0A7-6B69-4800-ADA8-1F0E61334B57}" srcOrd="0" destOrd="0" presId="urn:microsoft.com/office/officeart/2005/8/layout/pyramid2"/>
    <dgm:cxn modelId="{0E7FB852-5C29-4921-81CE-7F6E9390E3B3}" srcId="{DB060796-BD07-4ACD-A595-ACC57FDE7A57}" destId="{DA52325E-1139-4F90-B83D-632FA67A263B}" srcOrd="2" destOrd="0" parTransId="{4126301E-A549-4284-BB5C-A66ED6E9C8B9}" sibTransId="{56D902F7-6A4A-47A8-90D2-AB6C92B0A2BA}"/>
    <dgm:cxn modelId="{437B1D28-B7BC-4EBE-A23C-3A0A2052B710}" srcId="{DB060796-BD07-4ACD-A595-ACC57FDE7A57}" destId="{22D7E4AF-8F32-4F9D-B479-E35E44DD5329}" srcOrd="1" destOrd="0" parTransId="{4482330E-BB91-444B-9628-C2E9E5DC35CE}" sibTransId="{D2B80EDB-EF93-4DAB-A848-B51E8D300EC3}"/>
    <dgm:cxn modelId="{EB03E03F-AA24-4DC5-A308-565EF5FF820C}" type="presOf" srcId="{22D7E4AF-8F32-4F9D-B479-E35E44DD5329}" destId="{068223FD-2009-414C-8B9B-B637FD1C238A}" srcOrd="0" destOrd="0" presId="urn:microsoft.com/office/officeart/2005/8/layout/pyramid2"/>
    <dgm:cxn modelId="{869C48C6-213D-4F38-962D-5F256121176B}" type="presOf" srcId="{DA52325E-1139-4F90-B83D-632FA67A263B}" destId="{FE574F7C-E0B8-4683-A236-13357404DE90}" srcOrd="0" destOrd="0" presId="urn:microsoft.com/office/officeart/2005/8/layout/pyramid2"/>
    <dgm:cxn modelId="{8758F4F6-DEF3-46AA-9827-78FEA6A1C4F8}" type="presParOf" srcId="{3110B419-746B-46FF-BBC2-68AB0D7E4DAD}" destId="{497519C7-C607-4A68-B87D-B68E1AA9AC3D}" srcOrd="0" destOrd="0" presId="urn:microsoft.com/office/officeart/2005/8/layout/pyramid2"/>
    <dgm:cxn modelId="{30C4BC2C-51A8-41D7-9B50-667A017CB4CD}" type="presParOf" srcId="{3110B419-746B-46FF-BBC2-68AB0D7E4DAD}" destId="{E7C5B4A8-35F9-41FB-B9FA-8717899A0AF5}" srcOrd="1" destOrd="0" presId="urn:microsoft.com/office/officeart/2005/8/layout/pyramid2"/>
    <dgm:cxn modelId="{EB449EE8-6429-4960-8DAE-398C42ED0EEA}" type="presParOf" srcId="{E7C5B4A8-35F9-41FB-B9FA-8717899A0AF5}" destId="{646E018B-3334-4D67-A35A-A1EC668E4691}" srcOrd="0" destOrd="0" presId="urn:microsoft.com/office/officeart/2005/8/layout/pyramid2"/>
    <dgm:cxn modelId="{BC7E10BD-B801-461D-B96A-1DD59E73F950}" type="presParOf" srcId="{E7C5B4A8-35F9-41FB-B9FA-8717899A0AF5}" destId="{36778CD4-829A-4388-963C-97B100FFADBD}" srcOrd="1" destOrd="0" presId="urn:microsoft.com/office/officeart/2005/8/layout/pyramid2"/>
    <dgm:cxn modelId="{5ABFF158-2106-4C99-85E5-3146F2E7E6D5}" type="presParOf" srcId="{E7C5B4A8-35F9-41FB-B9FA-8717899A0AF5}" destId="{068223FD-2009-414C-8B9B-B637FD1C238A}" srcOrd="2" destOrd="0" presId="urn:microsoft.com/office/officeart/2005/8/layout/pyramid2"/>
    <dgm:cxn modelId="{1C7FDA82-057D-4063-9AC4-CDC2FC387C10}" type="presParOf" srcId="{E7C5B4A8-35F9-41FB-B9FA-8717899A0AF5}" destId="{27E08A43-5658-4CA2-8CF8-6B871575476D}" srcOrd="3" destOrd="0" presId="urn:microsoft.com/office/officeart/2005/8/layout/pyramid2"/>
    <dgm:cxn modelId="{247C4BE1-2305-41B8-ACBC-AADAA6E3359A}" type="presParOf" srcId="{E7C5B4A8-35F9-41FB-B9FA-8717899A0AF5}" destId="{FE574F7C-E0B8-4683-A236-13357404DE90}" srcOrd="4" destOrd="0" presId="urn:microsoft.com/office/officeart/2005/8/layout/pyramid2"/>
    <dgm:cxn modelId="{5F39FBAC-B8E1-4B3F-AFE4-629636255406}" type="presParOf" srcId="{E7C5B4A8-35F9-41FB-B9FA-8717899A0AF5}" destId="{6843C919-34EF-4478-9320-DE5A84770724}" srcOrd="5" destOrd="0" presId="urn:microsoft.com/office/officeart/2005/8/layout/pyramid2"/>
    <dgm:cxn modelId="{E9C2CA9A-4748-42E8-AAA6-2B2A19CB94A2}" type="presParOf" srcId="{E7C5B4A8-35F9-41FB-B9FA-8717899A0AF5}" destId="{512AF8AA-41BB-4AE9-BF67-CAEB2CC5AC82}" srcOrd="6" destOrd="0" presId="urn:microsoft.com/office/officeart/2005/8/layout/pyramid2"/>
    <dgm:cxn modelId="{478EA3F6-0DFB-4B0B-A0FD-8A14DEBAEE3F}" type="presParOf" srcId="{E7C5B4A8-35F9-41FB-B9FA-8717899A0AF5}" destId="{77416CDB-2E89-4C5E-B144-FB14A965220D}" srcOrd="7" destOrd="0" presId="urn:microsoft.com/office/officeart/2005/8/layout/pyramid2"/>
    <dgm:cxn modelId="{CCEBEF27-488D-4280-9AD6-707AC99C8A1B}" type="presParOf" srcId="{E7C5B4A8-35F9-41FB-B9FA-8717899A0AF5}" destId="{3E969CEE-B463-4046-8CAA-7CDD96F6C45B}" srcOrd="8" destOrd="0" presId="urn:microsoft.com/office/officeart/2005/8/layout/pyramid2"/>
    <dgm:cxn modelId="{BF206E09-7DDA-4B56-9165-1F4C12D5FFC2}" type="presParOf" srcId="{E7C5B4A8-35F9-41FB-B9FA-8717899A0AF5}" destId="{BBD9074D-CE5C-4A26-974D-E283B7548115}" srcOrd="9" destOrd="0" presId="urn:microsoft.com/office/officeart/2005/8/layout/pyramid2"/>
    <dgm:cxn modelId="{64EEBF5B-4121-42D8-AA8E-2D44096AD471}" type="presParOf" srcId="{E7C5B4A8-35F9-41FB-B9FA-8717899A0AF5}" destId="{D332A0A7-6B69-4800-ADA8-1F0E61334B57}" srcOrd="10" destOrd="0" presId="urn:microsoft.com/office/officeart/2005/8/layout/pyramid2"/>
    <dgm:cxn modelId="{44AFCAA9-4F2A-4335-8C71-4A31734C074F}" type="presParOf" srcId="{E7C5B4A8-35F9-41FB-B9FA-8717899A0AF5}" destId="{EEC48735-BC28-4337-9E3D-5D584AD7D283}" srcOrd="11" destOrd="0" presId="urn:microsoft.com/office/officeart/2005/8/layout/pyramid2"/>
    <dgm:cxn modelId="{99D02FD5-584E-4648-B745-EE0D8013D58F}" type="presParOf" srcId="{E7C5B4A8-35F9-41FB-B9FA-8717899A0AF5}" destId="{7C9B116F-D749-49AA-9D97-80B89876DB06}" srcOrd="12" destOrd="0" presId="urn:microsoft.com/office/officeart/2005/8/layout/pyramid2"/>
    <dgm:cxn modelId="{67A9FA8A-BBAD-4EFF-9BCD-1398393A87CF}" type="presParOf" srcId="{E7C5B4A8-35F9-41FB-B9FA-8717899A0AF5}" destId="{58CEC15B-6DC7-4618-8CA9-6D8066D79DF3}" srcOrd="13" destOrd="0" presId="urn:microsoft.com/office/officeart/2005/8/layout/pyramid2"/>
    <dgm:cxn modelId="{F56881FB-7B46-4B87-AC6E-624A578701E1}" type="presParOf" srcId="{E7C5B4A8-35F9-41FB-B9FA-8717899A0AF5}" destId="{CA44BCBB-252F-4319-B4DA-D84397B5AD52}" srcOrd="14" destOrd="0" presId="urn:microsoft.com/office/officeart/2005/8/layout/pyramid2"/>
    <dgm:cxn modelId="{7DB71433-586C-4EB9-9724-A4BBB5B1CCA6}" type="presParOf" srcId="{E7C5B4A8-35F9-41FB-B9FA-8717899A0AF5}" destId="{0A6211FE-CA3B-431B-BFD6-B34EF1174C65}" srcOrd="1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D2183A-4ACD-46F1-96A3-272997FCACD8}"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s-MX"/>
        </a:p>
      </dgm:t>
    </dgm:pt>
    <dgm:pt modelId="{D552387D-4515-4992-ADA5-CEFA9B0A7862}">
      <dgm:prSet phldrT="[Texto]" custT="1"/>
      <dgm:spPr/>
      <dgm:t>
        <a:bodyPr/>
        <a:lstStyle/>
        <a:p>
          <a:r>
            <a:rPr lang="es-MX" sz="1600" dirty="0">
              <a:solidFill>
                <a:schemeClr val="tx1"/>
              </a:solidFill>
              <a:latin typeface="Arial" panose="020B0604020202020204" pitchFamily="34" charset="0"/>
              <a:cs typeface="Arial" panose="020B0604020202020204" pitchFamily="34" charset="0"/>
            </a:rPr>
            <a:t>Apercibimiento</a:t>
          </a:r>
        </a:p>
      </dgm:t>
    </dgm:pt>
    <dgm:pt modelId="{A5667864-D219-4469-BB45-771E885FEC5F}" type="parTrans" cxnId="{731220FB-FC05-4480-9EB1-AFC4F27C311D}">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E643E89A-267B-4BB6-8190-D2D7D2CF00B8}" type="sibTrans" cxnId="{731220FB-FC05-4480-9EB1-AFC4F27C311D}">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5CBF3690-8F9B-4D84-A25D-864449E59E4A}">
      <dgm:prSet phldrT="[Texto]" custT="1"/>
      <dgm:spPr/>
      <dgm:t>
        <a:bodyPr/>
        <a:lstStyle/>
        <a:p>
          <a:r>
            <a:rPr lang="es-MX" sz="1600" dirty="0" smtClean="0">
              <a:solidFill>
                <a:schemeClr val="tx1"/>
              </a:solidFill>
              <a:latin typeface="Arial" panose="020B0604020202020204" pitchFamily="34" charset="0"/>
              <a:cs typeface="Arial" panose="020B0604020202020204" pitchFamily="34" charset="0"/>
            </a:rPr>
            <a:t>Amonestación</a:t>
          </a:r>
        </a:p>
        <a:p>
          <a:r>
            <a:rPr lang="es-MX" sz="1600" dirty="0" smtClean="0">
              <a:solidFill>
                <a:schemeClr val="tx1"/>
              </a:solidFill>
              <a:latin typeface="Arial" panose="020B0604020202020204" pitchFamily="34" charset="0"/>
              <a:cs typeface="Arial" panose="020B0604020202020204" pitchFamily="34" charset="0"/>
            </a:rPr>
            <a:t>Publica o Privada.</a:t>
          </a:r>
        </a:p>
      </dgm:t>
    </dgm:pt>
    <dgm:pt modelId="{47934206-B40C-4383-812C-EDEDAC99C08B}" type="parTrans" cxnId="{02CEF3F3-E775-455C-B98A-70030677B90E}">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FC742D22-8673-4975-9796-8B50E36B528F}" type="sibTrans" cxnId="{02CEF3F3-E775-455C-B98A-70030677B90E}">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9984D0DA-F97F-465A-9525-92C6D35A03C3}">
      <dgm:prSet phldrT="[Texto]" custT="1"/>
      <dgm:spPr/>
      <dgm:t>
        <a:bodyPr/>
        <a:lstStyle/>
        <a:p>
          <a:r>
            <a:rPr lang="es-MX" sz="1600" dirty="0">
              <a:solidFill>
                <a:schemeClr val="tx1"/>
              </a:solidFill>
              <a:latin typeface="Arial" panose="020B0604020202020204" pitchFamily="34" charset="0"/>
              <a:cs typeface="Arial" panose="020B0604020202020204" pitchFamily="34" charset="0"/>
            </a:rPr>
            <a:t>Multa de </a:t>
          </a:r>
          <a:r>
            <a:rPr lang="es-MX" sz="1600" b="1" dirty="0">
              <a:solidFill>
                <a:schemeClr val="tx1"/>
              </a:solidFill>
              <a:latin typeface="Arial" panose="020B0604020202020204" pitchFamily="34" charset="0"/>
              <a:cs typeface="Arial" panose="020B0604020202020204" pitchFamily="34" charset="0"/>
            </a:rPr>
            <a:t>cincuenta</a:t>
          </a:r>
          <a:r>
            <a:rPr lang="es-MX" sz="1600" dirty="0">
              <a:solidFill>
                <a:schemeClr val="tx1"/>
              </a:solidFill>
              <a:latin typeface="Arial" panose="020B0604020202020204" pitchFamily="34" charset="0"/>
              <a:cs typeface="Arial" panose="020B0604020202020204" pitchFamily="34" charset="0"/>
            </a:rPr>
            <a:t> hasta </a:t>
          </a:r>
          <a:r>
            <a:rPr lang="es-MX" sz="1600" b="1" dirty="0">
              <a:solidFill>
                <a:schemeClr val="tx1"/>
              </a:solidFill>
              <a:latin typeface="Arial" panose="020B0604020202020204" pitchFamily="34" charset="0"/>
              <a:cs typeface="Arial" panose="020B0604020202020204" pitchFamily="34" charset="0"/>
            </a:rPr>
            <a:t>cinco mil </a:t>
          </a:r>
          <a:r>
            <a:rPr lang="es-MX" sz="1600" dirty="0">
              <a:solidFill>
                <a:schemeClr val="tx1"/>
              </a:solidFill>
              <a:latin typeface="Arial" panose="020B0604020202020204" pitchFamily="34" charset="0"/>
              <a:cs typeface="Arial" panose="020B0604020202020204" pitchFamily="34" charset="0"/>
            </a:rPr>
            <a:t>veces el unidad de medida de actualización con base en el salario mínimo diario general vigente </a:t>
          </a:r>
        </a:p>
      </dgm:t>
    </dgm:pt>
    <dgm:pt modelId="{368B2251-75F7-46D5-91F3-108B0F9E8680}" type="parTrans" cxnId="{6A9DEE11-82A9-4C81-8334-DB547CEF241A}">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47795609-C437-4911-BC3A-077488F1A704}" type="sibTrans" cxnId="{6A9DEE11-82A9-4C81-8334-DB547CEF241A}">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1B90FF6E-06E3-4E5C-8E9A-CCC868A5CEA0}">
      <dgm:prSet phldrT="[Texto]" custT="1"/>
      <dgm:spPr/>
      <dgm:t>
        <a:bodyPr/>
        <a:lstStyle/>
        <a:p>
          <a:r>
            <a:rPr lang="es-MX" sz="1600" dirty="0">
              <a:solidFill>
                <a:schemeClr val="tx1"/>
              </a:solidFill>
              <a:latin typeface="Arial" panose="020B0604020202020204" pitchFamily="34" charset="0"/>
              <a:cs typeface="Arial" panose="020B0604020202020204" pitchFamily="34" charset="0"/>
            </a:rPr>
            <a:t>Auxilio de la fuerza pública</a:t>
          </a:r>
        </a:p>
      </dgm:t>
    </dgm:pt>
    <dgm:pt modelId="{62855500-4F52-43BB-96E0-DFD85E3292D2}" type="parTrans" cxnId="{FA388877-D433-4EBC-8C0E-679A2C5AA646}">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4D1E4388-511D-48C8-AD09-0C5472240621}" type="sibTrans" cxnId="{FA388877-D433-4EBC-8C0E-679A2C5AA646}">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62CB64F2-B58C-4D32-88C0-A5352C7BEB9C}">
      <dgm:prSet phldrT="[Texto]" custT="1"/>
      <dgm:spPr/>
      <dgm:t>
        <a:bodyPr/>
        <a:lstStyle/>
        <a:p>
          <a:r>
            <a:rPr lang="es-MX" sz="1600" dirty="0">
              <a:solidFill>
                <a:schemeClr val="tx1"/>
              </a:solidFill>
              <a:latin typeface="Arial" panose="020B0604020202020204" pitchFamily="34" charset="0"/>
              <a:cs typeface="Arial" panose="020B0604020202020204" pitchFamily="34" charset="0"/>
            </a:rPr>
            <a:t>Arresto hasta por 36 horas.</a:t>
          </a:r>
        </a:p>
      </dgm:t>
    </dgm:pt>
    <dgm:pt modelId="{C409D54F-9CB6-4F33-8A9D-C7C6D57EB116}" type="parTrans" cxnId="{C2890E57-390E-476A-97C4-82CC751AAB5D}">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E072E909-44EF-42A1-822E-0CD004C8EBA3}" type="sibTrans" cxnId="{C2890E57-390E-476A-97C4-82CC751AAB5D}">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D113C160-E8F8-44FC-8D63-E1A5D3DAA56B}" type="pres">
      <dgm:prSet presAssocID="{D3D2183A-4ACD-46F1-96A3-272997FCACD8}" presName="diagram" presStyleCnt="0">
        <dgm:presLayoutVars>
          <dgm:dir/>
          <dgm:resizeHandles val="exact"/>
        </dgm:presLayoutVars>
      </dgm:prSet>
      <dgm:spPr/>
      <dgm:t>
        <a:bodyPr/>
        <a:lstStyle/>
        <a:p>
          <a:endParaRPr lang="es-MX"/>
        </a:p>
      </dgm:t>
    </dgm:pt>
    <dgm:pt modelId="{B200EB34-1ED5-4FA0-AAFF-E28CFCB33104}" type="pres">
      <dgm:prSet presAssocID="{D552387D-4515-4992-ADA5-CEFA9B0A7862}" presName="node" presStyleLbl="node1" presStyleIdx="0" presStyleCnt="5" custScaleY="122084">
        <dgm:presLayoutVars>
          <dgm:bulletEnabled val="1"/>
        </dgm:presLayoutVars>
      </dgm:prSet>
      <dgm:spPr/>
      <dgm:t>
        <a:bodyPr/>
        <a:lstStyle/>
        <a:p>
          <a:endParaRPr lang="es-MX"/>
        </a:p>
      </dgm:t>
    </dgm:pt>
    <dgm:pt modelId="{9B105D98-41D6-418C-A996-EF7CDE30D494}" type="pres">
      <dgm:prSet presAssocID="{E643E89A-267B-4BB6-8190-D2D7D2CF00B8}" presName="sibTrans" presStyleCnt="0"/>
      <dgm:spPr/>
    </dgm:pt>
    <dgm:pt modelId="{ED5BF07F-E0C1-489A-B605-EB358A46FAC1}" type="pres">
      <dgm:prSet presAssocID="{5CBF3690-8F9B-4D84-A25D-864449E59E4A}" presName="node" presStyleLbl="node1" presStyleIdx="1" presStyleCnt="5" custScaleY="122084">
        <dgm:presLayoutVars>
          <dgm:bulletEnabled val="1"/>
        </dgm:presLayoutVars>
      </dgm:prSet>
      <dgm:spPr/>
      <dgm:t>
        <a:bodyPr/>
        <a:lstStyle/>
        <a:p>
          <a:endParaRPr lang="es-MX"/>
        </a:p>
      </dgm:t>
    </dgm:pt>
    <dgm:pt modelId="{E127C493-31A3-48BB-BB6A-D564FDEAEF29}" type="pres">
      <dgm:prSet presAssocID="{FC742D22-8673-4975-9796-8B50E36B528F}" presName="sibTrans" presStyleCnt="0"/>
      <dgm:spPr/>
    </dgm:pt>
    <dgm:pt modelId="{449A57E8-E228-43A9-B930-FD701095BE5C}" type="pres">
      <dgm:prSet presAssocID="{9984D0DA-F97F-465A-9525-92C6D35A03C3}" presName="node" presStyleLbl="node1" presStyleIdx="2" presStyleCnt="5" custScaleY="216888">
        <dgm:presLayoutVars>
          <dgm:bulletEnabled val="1"/>
        </dgm:presLayoutVars>
      </dgm:prSet>
      <dgm:spPr/>
      <dgm:t>
        <a:bodyPr/>
        <a:lstStyle/>
        <a:p>
          <a:endParaRPr lang="es-MX"/>
        </a:p>
      </dgm:t>
    </dgm:pt>
    <dgm:pt modelId="{872C5D49-FFFC-4BFD-95A8-10901EA1B63E}" type="pres">
      <dgm:prSet presAssocID="{47795609-C437-4911-BC3A-077488F1A704}" presName="sibTrans" presStyleCnt="0"/>
      <dgm:spPr/>
    </dgm:pt>
    <dgm:pt modelId="{86D45FA1-DC04-4A92-A1E6-3934B94BBF5F}" type="pres">
      <dgm:prSet presAssocID="{1B90FF6E-06E3-4E5C-8E9A-CCC868A5CEA0}" presName="node" presStyleLbl="node1" presStyleIdx="3" presStyleCnt="5">
        <dgm:presLayoutVars>
          <dgm:bulletEnabled val="1"/>
        </dgm:presLayoutVars>
      </dgm:prSet>
      <dgm:spPr/>
      <dgm:t>
        <a:bodyPr/>
        <a:lstStyle/>
        <a:p>
          <a:endParaRPr lang="es-MX"/>
        </a:p>
      </dgm:t>
    </dgm:pt>
    <dgm:pt modelId="{8E757F55-BFD5-4946-AAE9-0DFCEB269B00}" type="pres">
      <dgm:prSet presAssocID="{4D1E4388-511D-48C8-AD09-0C5472240621}" presName="sibTrans" presStyleCnt="0"/>
      <dgm:spPr/>
    </dgm:pt>
    <dgm:pt modelId="{89C84166-D6DB-4BF5-8B7A-4AB0BB375AB0}" type="pres">
      <dgm:prSet presAssocID="{62CB64F2-B58C-4D32-88C0-A5352C7BEB9C}" presName="node" presStyleLbl="node1" presStyleIdx="4" presStyleCnt="5">
        <dgm:presLayoutVars>
          <dgm:bulletEnabled val="1"/>
        </dgm:presLayoutVars>
      </dgm:prSet>
      <dgm:spPr/>
      <dgm:t>
        <a:bodyPr/>
        <a:lstStyle/>
        <a:p>
          <a:endParaRPr lang="es-MX"/>
        </a:p>
      </dgm:t>
    </dgm:pt>
  </dgm:ptLst>
  <dgm:cxnLst>
    <dgm:cxn modelId="{C2890E57-390E-476A-97C4-82CC751AAB5D}" srcId="{D3D2183A-4ACD-46F1-96A3-272997FCACD8}" destId="{62CB64F2-B58C-4D32-88C0-A5352C7BEB9C}" srcOrd="4" destOrd="0" parTransId="{C409D54F-9CB6-4F33-8A9D-C7C6D57EB116}" sibTransId="{E072E909-44EF-42A1-822E-0CD004C8EBA3}"/>
    <dgm:cxn modelId="{D637C6D7-41BB-450A-BA1B-8D151AEEE078}" type="presOf" srcId="{1B90FF6E-06E3-4E5C-8E9A-CCC868A5CEA0}" destId="{86D45FA1-DC04-4A92-A1E6-3934B94BBF5F}" srcOrd="0" destOrd="0" presId="urn:microsoft.com/office/officeart/2005/8/layout/default"/>
    <dgm:cxn modelId="{34A5F1C7-32F8-4748-8E8A-8B9F5EAF399F}" type="presOf" srcId="{D3D2183A-4ACD-46F1-96A3-272997FCACD8}" destId="{D113C160-E8F8-44FC-8D63-E1A5D3DAA56B}" srcOrd="0" destOrd="0" presId="urn:microsoft.com/office/officeart/2005/8/layout/default"/>
    <dgm:cxn modelId="{FA388877-D433-4EBC-8C0E-679A2C5AA646}" srcId="{D3D2183A-4ACD-46F1-96A3-272997FCACD8}" destId="{1B90FF6E-06E3-4E5C-8E9A-CCC868A5CEA0}" srcOrd="3" destOrd="0" parTransId="{62855500-4F52-43BB-96E0-DFD85E3292D2}" sibTransId="{4D1E4388-511D-48C8-AD09-0C5472240621}"/>
    <dgm:cxn modelId="{02CEF3F3-E775-455C-B98A-70030677B90E}" srcId="{D3D2183A-4ACD-46F1-96A3-272997FCACD8}" destId="{5CBF3690-8F9B-4D84-A25D-864449E59E4A}" srcOrd="1" destOrd="0" parTransId="{47934206-B40C-4383-812C-EDEDAC99C08B}" sibTransId="{FC742D22-8673-4975-9796-8B50E36B528F}"/>
    <dgm:cxn modelId="{6A9DEE11-82A9-4C81-8334-DB547CEF241A}" srcId="{D3D2183A-4ACD-46F1-96A3-272997FCACD8}" destId="{9984D0DA-F97F-465A-9525-92C6D35A03C3}" srcOrd="2" destOrd="0" parTransId="{368B2251-75F7-46D5-91F3-108B0F9E8680}" sibTransId="{47795609-C437-4911-BC3A-077488F1A704}"/>
    <dgm:cxn modelId="{86713B41-95C0-45C3-8192-6600B0C40256}" type="presOf" srcId="{62CB64F2-B58C-4D32-88C0-A5352C7BEB9C}" destId="{89C84166-D6DB-4BF5-8B7A-4AB0BB375AB0}" srcOrd="0" destOrd="0" presId="urn:microsoft.com/office/officeart/2005/8/layout/default"/>
    <dgm:cxn modelId="{E92365BD-85E0-4A7C-9C4A-765671B190FD}" type="presOf" srcId="{5CBF3690-8F9B-4D84-A25D-864449E59E4A}" destId="{ED5BF07F-E0C1-489A-B605-EB358A46FAC1}" srcOrd="0" destOrd="0" presId="urn:microsoft.com/office/officeart/2005/8/layout/default"/>
    <dgm:cxn modelId="{731220FB-FC05-4480-9EB1-AFC4F27C311D}" srcId="{D3D2183A-4ACD-46F1-96A3-272997FCACD8}" destId="{D552387D-4515-4992-ADA5-CEFA9B0A7862}" srcOrd="0" destOrd="0" parTransId="{A5667864-D219-4469-BB45-771E885FEC5F}" sibTransId="{E643E89A-267B-4BB6-8190-D2D7D2CF00B8}"/>
    <dgm:cxn modelId="{C27935D5-0F55-44A1-B620-F26310756981}" type="presOf" srcId="{D552387D-4515-4992-ADA5-CEFA9B0A7862}" destId="{B200EB34-1ED5-4FA0-AAFF-E28CFCB33104}" srcOrd="0" destOrd="0" presId="urn:microsoft.com/office/officeart/2005/8/layout/default"/>
    <dgm:cxn modelId="{71F78EEE-D3C1-42D8-AB28-1B12A524A804}" type="presOf" srcId="{9984D0DA-F97F-465A-9525-92C6D35A03C3}" destId="{449A57E8-E228-43A9-B930-FD701095BE5C}" srcOrd="0" destOrd="0" presId="urn:microsoft.com/office/officeart/2005/8/layout/default"/>
    <dgm:cxn modelId="{7E86F46E-BBCA-4598-9B58-7F768D873537}" type="presParOf" srcId="{D113C160-E8F8-44FC-8D63-E1A5D3DAA56B}" destId="{B200EB34-1ED5-4FA0-AAFF-E28CFCB33104}" srcOrd="0" destOrd="0" presId="urn:microsoft.com/office/officeart/2005/8/layout/default"/>
    <dgm:cxn modelId="{1CF22F40-2391-4D14-8F52-8C62DD401693}" type="presParOf" srcId="{D113C160-E8F8-44FC-8D63-E1A5D3DAA56B}" destId="{9B105D98-41D6-418C-A996-EF7CDE30D494}" srcOrd="1" destOrd="0" presId="urn:microsoft.com/office/officeart/2005/8/layout/default"/>
    <dgm:cxn modelId="{2C704748-9A1D-4DC3-B9C9-A1BF9CABAA69}" type="presParOf" srcId="{D113C160-E8F8-44FC-8D63-E1A5D3DAA56B}" destId="{ED5BF07F-E0C1-489A-B605-EB358A46FAC1}" srcOrd="2" destOrd="0" presId="urn:microsoft.com/office/officeart/2005/8/layout/default"/>
    <dgm:cxn modelId="{8F7EADB2-2B45-48A4-970D-5FE249B7C1F4}" type="presParOf" srcId="{D113C160-E8F8-44FC-8D63-E1A5D3DAA56B}" destId="{E127C493-31A3-48BB-BB6A-D564FDEAEF29}" srcOrd="3" destOrd="0" presId="urn:microsoft.com/office/officeart/2005/8/layout/default"/>
    <dgm:cxn modelId="{8DF560D7-2193-4803-AB7A-8D6B9579A59E}" type="presParOf" srcId="{D113C160-E8F8-44FC-8D63-E1A5D3DAA56B}" destId="{449A57E8-E228-43A9-B930-FD701095BE5C}" srcOrd="4" destOrd="0" presId="urn:microsoft.com/office/officeart/2005/8/layout/default"/>
    <dgm:cxn modelId="{3EB52F13-5576-4F2E-BD88-80B4D4279919}" type="presParOf" srcId="{D113C160-E8F8-44FC-8D63-E1A5D3DAA56B}" destId="{872C5D49-FFFC-4BFD-95A8-10901EA1B63E}" srcOrd="5" destOrd="0" presId="urn:microsoft.com/office/officeart/2005/8/layout/default"/>
    <dgm:cxn modelId="{2599C075-813B-474B-99C2-BC0EB74B4B0B}" type="presParOf" srcId="{D113C160-E8F8-44FC-8D63-E1A5D3DAA56B}" destId="{86D45FA1-DC04-4A92-A1E6-3934B94BBF5F}" srcOrd="6" destOrd="0" presId="urn:microsoft.com/office/officeart/2005/8/layout/default"/>
    <dgm:cxn modelId="{C9D2E4B4-BD78-42F9-AC18-6F3B1AD163D4}" type="presParOf" srcId="{D113C160-E8F8-44FC-8D63-E1A5D3DAA56B}" destId="{8E757F55-BFD5-4946-AAE9-0DFCEB269B00}" srcOrd="7" destOrd="0" presId="urn:microsoft.com/office/officeart/2005/8/layout/default"/>
    <dgm:cxn modelId="{2A30055B-D226-4BD7-8548-FFDCC5D54A89}" type="presParOf" srcId="{D113C160-E8F8-44FC-8D63-E1A5D3DAA56B}" destId="{89C84166-D6DB-4BF5-8B7A-4AB0BB375AB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25CA4F-9B07-490E-BA25-1A45CB6BBB47}"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es-MX"/>
        </a:p>
      </dgm:t>
    </dgm:pt>
    <dgm:pt modelId="{A8A25EA0-D3D8-40A7-85DB-61B90B681607}">
      <dgm:prSet phldrT="[Texto]" custT="1"/>
      <dgm:spPr/>
      <dgm:t>
        <a:bodyPr/>
        <a:lstStyle/>
        <a:p>
          <a:pPr algn="ctr"/>
          <a:r>
            <a:rPr lang="es-MX" sz="1800" b="1">
              <a:solidFill>
                <a:schemeClr val="tx1"/>
              </a:solidFill>
              <a:latin typeface="Arial" panose="020B0604020202020204" pitchFamily="34" charset="0"/>
              <a:cs typeface="Arial" panose="020B0604020202020204" pitchFamily="34" charset="0"/>
            </a:rPr>
            <a:t>Confirman el acto o resolución impugnado</a:t>
          </a:r>
          <a:endParaRPr lang="es-MX" sz="1800" b="1" dirty="0">
            <a:solidFill>
              <a:schemeClr val="tx1"/>
            </a:solidFill>
            <a:latin typeface="Arial" panose="020B0604020202020204" pitchFamily="34" charset="0"/>
            <a:cs typeface="Arial" panose="020B0604020202020204" pitchFamily="34" charset="0"/>
          </a:endParaRPr>
        </a:p>
      </dgm:t>
    </dgm:pt>
    <dgm:pt modelId="{78793BC9-50F6-4BE0-8F39-390E17293041}" type="parTrans" cxnId="{DC80E493-68F9-4190-9F44-0BCBF61CBF47}">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109B8AB7-52CB-47FC-B380-015307F4FDA3}" type="sibTrans" cxnId="{DC80E493-68F9-4190-9F44-0BCBF61CBF47}">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FAAC08EE-302A-497D-9832-BF5FC8125800}">
      <dgm:prSet phldrT="[Texto]" custT="1"/>
      <dgm:spPr/>
      <dgm:t>
        <a:bodyPr/>
        <a:lstStyle/>
        <a:p>
          <a:pPr algn="ctr"/>
          <a:r>
            <a:rPr lang="es-MX" sz="1800" b="1" dirty="0">
              <a:solidFill>
                <a:schemeClr val="tx1"/>
              </a:solidFill>
              <a:latin typeface="Arial" panose="020B0604020202020204" pitchFamily="34" charset="0"/>
              <a:cs typeface="Arial" panose="020B0604020202020204" pitchFamily="34" charset="0"/>
            </a:rPr>
            <a:t>Revocan o modifican el acto o resolución impugnado y restituyen al </a:t>
          </a:r>
          <a:r>
            <a:rPr lang="es-MX" sz="1800" b="1" dirty="0" err="1">
              <a:solidFill>
                <a:schemeClr val="tx1"/>
              </a:solidFill>
              <a:latin typeface="Arial" panose="020B0604020202020204" pitchFamily="34" charset="0"/>
              <a:cs typeface="Arial" panose="020B0604020202020204" pitchFamily="34" charset="0"/>
            </a:rPr>
            <a:t>promovente</a:t>
          </a:r>
          <a:r>
            <a:rPr lang="es-MX" sz="1800" b="1" dirty="0">
              <a:solidFill>
                <a:schemeClr val="tx1"/>
              </a:solidFill>
              <a:latin typeface="Arial" panose="020B0604020202020204" pitchFamily="34" charset="0"/>
              <a:cs typeface="Arial" panose="020B0604020202020204" pitchFamily="34" charset="0"/>
            </a:rPr>
            <a:t> en el uso y goce del derecho </a:t>
          </a:r>
          <a:r>
            <a:rPr lang="es-MX" sz="1800" b="1" dirty="0" smtClean="0">
              <a:solidFill>
                <a:schemeClr val="tx1"/>
              </a:solidFill>
              <a:latin typeface="Arial" panose="020B0604020202020204" pitchFamily="34" charset="0"/>
              <a:cs typeface="Arial" panose="020B0604020202020204" pitchFamily="34" charset="0"/>
            </a:rPr>
            <a:t>Político-Electoral </a:t>
          </a:r>
          <a:r>
            <a:rPr lang="es-MX" sz="1800" b="1" dirty="0">
              <a:solidFill>
                <a:schemeClr val="tx1"/>
              </a:solidFill>
              <a:latin typeface="Arial" panose="020B0604020202020204" pitchFamily="34" charset="0"/>
              <a:cs typeface="Arial" panose="020B0604020202020204" pitchFamily="34" charset="0"/>
            </a:rPr>
            <a:t>que le haya sido </a:t>
          </a:r>
          <a:r>
            <a:rPr lang="es-MX" sz="1800" b="1" dirty="0" smtClean="0">
              <a:solidFill>
                <a:schemeClr val="tx1"/>
              </a:solidFill>
              <a:latin typeface="Arial" panose="020B0604020202020204" pitchFamily="34" charset="0"/>
              <a:cs typeface="Arial" panose="020B0604020202020204" pitchFamily="34" charset="0"/>
            </a:rPr>
            <a:t>violado.</a:t>
          </a:r>
          <a:endParaRPr lang="es-MX" sz="1800" b="1" dirty="0">
            <a:solidFill>
              <a:schemeClr val="tx1"/>
            </a:solidFill>
            <a:latin typeface="Arial" panose="020B0604020202020204" pitchFamily="34" charset="0"/>
            <a:cs typeface="Arial" panose="020B0604020202020204" pitchFamily="34" charset="0"/>
          </a:endParaRPr>
        </a:p>
      </dgm:t>
    </dgm:pt>
    <dgm:pt modelId="{72E96F5B-6E01-4A0F-A850-7D13A8B3915B}" type="parTrans" cxnId="{C2437602-27C8-47F3-B9FE-D0540A3322CD}">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610A5213-F94F-431B-A300-B3701CA228C0}" type="sibTrans" cxnId="{C2437602-27C8-47F3-B9FE-D0540A3322CD}">
      <dgm:prSet/>
      <dgm:spPr/>
      <dgm:t>
        <a:bodyPr/>
        <a:lstStyle/>
        <a:p>
          <a:endParaRPr lang="es-MX" sz="1600" b="1">
            <a:solidFill>
              <a:schemeClr val="tx1"/>
            </a:solidFill>
            <a:latin typeface="Arial" panose="020B0604020202020204" pitchFamily="34" charset="0"/>
            <a:cs typeface="Arial" panose="020B0604020202020204" pitchFamily="34" charset="0"/>
          </a:endParaRPr>
        </a:p>
      </dgm:t>
    </dgm:pt>
    <dgm:pt modelId="{9749AD96-10FE-4C31-B006-C3F9884ACD43}" type="pres">
      <dgm:prSet presAssocID="{2B25CA4F-9B07-490E-BA25-1A45CB6BBB47}" presName="linear" presStyleCnt="0">
        <dgm:presLayoutVars>
          <dgm:dir/>
          <dgm:animLvl val="lvl"/>
          <dgm:resizeHandles val="exact"/>
        </dgm:presLayoutVars>
      </dgm:prSet>
      <dgm:spPr/>
      <dgm:t>
        <a:bodyPr/>
        <a:lstStyle/>
        <a:p>
          <a:endParaRPr lang="es-MX"/>
        </a:p>
      </dgm:t>
    </dgm:pt>
    <dgm:pt modelId="{A95904FE-B199-422B-9A98-51BA40CFDE09}" type="pres">
      <dgm:prSet presAssocID="{A8A25EA0-D3D8-40A7-85DB-61B90B681607}" presName="parentLin" presStyleCnt="0"/>
      <dgm:spPr/>
    </dgm:pt>
    <dgm:pt modelId="{8D9AA8AC-75C6-4E37-B326-873BCD656EAF}" type="pres">
      <dgm:prSet presAssocID="{A8A25EA0-D3D8-40A7-85DB-61B90B681607}" presName="parentLeftMargin" presStyleLbl="node1" presStyleIdx="0" presStyleCnt="2"/>
      <dgm:spPr/>
      <dgm:t>
        <a:bodyPr/>
        <a:lstStyle/>
        <a:p>
          <a:endParaRPr lang="es-MX"/>
        </a:p>
      </dgm:t>
    </dgm:pt>
    <dgm:pt modelId="{288B3FF6-28C6-4A44-A293-D63FCD46E667}" type="pres">
      <dgm:prSet presAssocID="{A8A25EA0-D3D8-40A7-85DB-61B90B681607}" presName="parentText" presStyleLbl="node1" presStyleIdx="0" presStyleCnt="2">
        <dgm:presLayoutVars>
          <dgm:chMax val="0"/>
          <dgm:bulletEnabled val="1"/>
        </dgm:presLayoutVars>
      </dgm:prSet>
      <dgm:spPr/>
      <dgm:t>
        <a:bodyPr/>
        <a:lstStyle/>
        <a:p>
          <a:endParaRPr lang="es-MX"/>
        </a:p>
      </dgm:t>
    </dgm:pt>
    <dgm:pt modelId="{20F018CC-009D-4AAE-9675-3B56C032334B}" type="pres">
      <dgm:prSet presAssocID="{A8A25EA0-D3D8-40A7-85DB-61B90B681607}" presName="negativeSpace" presStyleCnt="0"/>
      <dgm:spPr/>
    </dgm:pt>
    <dgm:pt modelId="{D8734D25-1E2A-4CB7-8FA8-20E1016A47B2}" type="pres">
      <dgm:prSet presAssocID="{A8A25EA0-D3D8-40A7-85DB-61B90B681607}" presName="childText" presStyleLbl="conFgAcc1" presStyleIdx="0" presStyleCnt="2">
        <dgm:presLayoutVars>
          <dgm:bulletEnabled val="1"/>
        </dgm:presLayoutVars>
      </dgm:prSet>
      <dgm:spPr/>
    </dgm:pt>
    <dgm:pt modelId="{CFD0869F-D878-4001-B21F-62C3B1690141}" type="pres">
      <dgm:prSet presAssocID="{109B8AB7-52CB-47FC-B380-015307F4FDA3}" presName="spaceBetweenRectangles" presStyleCnt="0"/>
      <dgm:spPr/>
    </dgm:pt>
    <dgm:pt modelId="{C9F42783-8E3E-4E6B-BDB9-D41CBF489E85}" type="pres">
      <dgm:prSet presAssocID="{FAAC08EE-302A-497D-9832-BF5FC8125800}" presName="parentLin" presStyleCnt="0"/>
      <dgm:spPr/>
    </dgm:pt>
    <dgm:pt modelId="{238EE1E6-9735-4CAD-8639-01BC18040A14}" type="pres">
      <dgm:prSet presAssocID="{FAAC08EE-302A-497D-9832-BF5FC8125800}" presName="parentLeftMargin" presStyleLbl="node1" presStyleIdx="0" presStyleCnt="2"/>
      <dgm:spPr/>
      <dgm:t>
        <a:bodyPr/>
        <a:lstStyle/>
        <a:p>
          <a:endParaRPr lang="es-MX"/>
        </a:p>
      </dgm:t>
    </dgm:pt>
    <dgm:pt modelId="{438BF0DB-73B1-4F76-B3D1-34E8EB5EC838}" type="pres">
      <dgm:prSet presAssocID="{FAAC08EE-302A-497D-9832-BF5FC8125800}" presName="parentText" presStyleLbl="node1" presStyleIdx="1" presStyleCnt="2" custScaleY="164709">
        <dgm:presLayoutVars>
          <dgm:chMax val="0"/>
          <dgm:bulletEnabled val="1"/>
        </dgm:presLayoutVars>
      </dgm:prSet>
      <dgm:spPr/>
      <dgm:t>
        <a:bodyPr/>
        <a:lstStyle/>
        <a:p>
          <a:endParaRPr lang="es-MX"/>
        </a:p>
      </dgm:t>
    </dgm:pt>
    <dgm:pt modelId="{DDED0EF0-2368-409C-AD77-A5C6A123B574}" type="pres">
      <dgm:prSet presAssocID="{FAAC08EE-302A-497D-9832-BF5FC8125800}" presName="negativeSpace" presStyleCnt="0"/>
      <dgm:spPr/>
    </dgm:pt>
    <dgm:pt modelId="{1CD0639B-BDF2-4C3C-8F9D-24FBBE1E9BC4}" type="pres">
      <dgm:prSet presAssocID="{FAAC08EE-302A-497D-9832-BF5FC8125800}" presName="childText" presStyleLbl="conFgAcc1" presStyleIdx="1" presStyleCnt="2">
        <dgm:presLayoutVars>
          <dgm:bulletEnabled val="1"/>
        </dgm:presLayoutVars>
      </dgm:prSet>
      <dgm:spPr/>
    </dgm:pt>
  </dgm:ptLst>
  <dgm:cxnLst>
    <dgm:cxn modelId="{B6B7B5D4-DF5B-4D38-9F0D-845568CA68B4}" type="presOf" srcId="{FAAC08EE-302A-497D-9832-BF5FC8125800}" destId="{238EE1E6-9735-4CAD-8639-01BC18040A14}" srcOrd="0" destOrd="0" presId="urn:microsoft.com/office/officeart/2005/8/layout/list1"/>
    <dgm:cxn modelId="{C2437602-27C8-47F3-B9FE-D0540A3322CD}" srcId="{2B25CA4F-9B07-490E-BA25-1A45CB6BBB47}" destId="{FAAC08EE-302A-497D-9832-BF5FC8125800}" srcOrd="1" destOrd="0" parTransId="{72E96F5B-6E01-4A0F-A850-7D13A8B3915B}" sibTransId="{610A5213-F94F-431B-A300-B3701CA228C0}"/>
    <dgm:cxn modelId="{7FADE2A2-55EE-4FE6-8C3A-8BE484545275}" type="presOf" srcId="{FAAC08EE-302A-497D-9832-BF5FC8125800}" destId="{438BF0DB-73B1-4F76-B3D1-34E8EB5EC838}" srcOrd="1" destOrd="0" presId="urn:microsoft.com/office/officeart/2005/8/layout/list1"/>
    <dgm:cxn modelId="{DC80E493-68F9-4190-9F44-0BCBF61CBF47}" srcId="{2B25CA4F-9B07-490E-BA25-1A45CB6BBB47}" destId="{A8A25EA0-D3D8-40A7-85DB-61B90B681607}" srcOrd="0" destOrd="0" parTransId="{78793BC9-50F6-4BE0-8F39-390E17293041}" sibTransId="{109B8AB7-52CB-47FC-B380-015307F4FDA3}"/>
    <dgm:cxn modelId="{CB17F8B1-934C-4941-8185-130A558B0149}" type="presOf" srcId="{A8A25EA0-D3D8-40A7-85DB-61B90B681607}" destId="{8D9AA8AC-75C6-4E37-B326-873BCD656EAF}" srcOrd="0" destOrd="0" presId="urn:microsoft.com/office/officeart/2005/8/layout/list1"/>
    <dgm:cxn modelId="{EBD2F13B-50A0-423A-8717-AA5DD25D8A1E}" type="presOf" srcId="{2B25CA4F-9B07-490E-BA25-1A45CB6BBB47}" destId="{9749AD96-10FE-4C31-B006-C3F9884ACD43}" srcOrd="0" destOrd="0" presId="urn:microsoft.com/office/officeart/2005/8/layout/list1"/>
    <dgm:cxn modelId="{07A4B7EE-E905-4CFF-A0CA-5DB31AD5B04B}" type="presOf" srcId="{A8A25EA0-D3D8-40A7-85DB-61B90B681607}" destId="{288B3FF6-28C6-4A44-A293-D63FCD46E667}" srcOrd="1" destOrd="0" presId="urn:microsoft.com/office/officeart/2005/8/layout/list1"/>
    <dgm:cxn modelId="{8ACFF04F-6481-492F-BD8E-D2F31C8DECEF}" type="presParOf" srcId="{9749AD96-10FE-4C31-B006-C3F9884ACD43}" destId="{A95904FE-B199-422B-9A98-51BA40CFDE09}" srcOrd="0" destOrd="0" presId="urn:microsoft.com/office/officeart/2005/8/layout/list1"/>
    <dgm:cxn modelId="{8D0107AB-0FEB-4E7E-8981-D2866226E3F9}" type="presParOf" srcId="{A95904FE-B199-422B-9A98-51BA40CFDE09}" destId="{8D9AA8AC-75C6-4E37-B326-873BCD656EAF}" srcOrd="0" destOrd="0" presId="urn:microsoft.com/office/officeart/2005/8/layout/list1"/>
    <dgm:cxn modelId="{AFBF5DC3-7A12-4D2B-BA05-93C0C675DAA5}" type="presParOf" srcId="{A95904FE-B199-422B-9A98-51BA40CFDE09}" destId="{288B3FF6-28C6-4A44-A293-D63FCD46E667}" srcOrd="1" destOrd="0" presId="urn:microsoft.com/office/officeart/2005/8/layout/list1"/>
    <dgm:cxn modelId="{20BFAFE2-64FA-476E-96F0-14219E219422}" type="presParOf" srcId="{9749AD96-10FE-4C31-B006-C3F9884ACD43}" destId="{20F018CC-009D-4AAE-9675-3B56C032334B}" srcOrd="1" destOrd="0" presId="urn:microsoft.com/office/officeart/2005/8/layout/list1"/>
    <dgm:cxn modelId="{B14F6B7B-0826-4EAA-87F8-670D38F1DE89}" type="presParOf" srcId="{9749AD96-10FE-4C31-B006-C3F9884ACD43}" destId="{D8734D25-1E2A-4CB7-8FA8-20E1016A47B2}" srcOrd="2" destOrd="0" presId="urn:microsoft.com/office/officeart/2005/8/layout/list1"/>
    <dgm:cxn modelId="{98017DC5-6522-4CF4-94BA-2CA80E9BBACF}" type="presParOf" srcId="{9749AD96-10FE-4C31-B006-C3F9884ACD43}" destId="{CFD0869F-D878-4001-B21F-62C3B1690141}" srcOrd="3" destOrd="0" presId="urn:microsoft.com/office/officeart/2005/8/layout/list1"/>
    <dgm:cxn modelId="{0EF301FF-C1E3-4909-8E21-A4FCCA5B5635}" type="presParOf" srcId="{9749AD96-10FE-4C31-B006-C3F9884ACD43}" destId="{C9F42783-8E3E-4E6B-BDB9-D41CBF489E85}" srcOrd="4" destOrd="0" presId="urn:microsoft.com/office/officeart/2005/8/layout/list1"/>
    <dgm:cxn modelId="{9B775EDD-7BB5-4EB3-8F6E-B95A7D9CA9D5}" type="presParOf" srcId="{C9F42783-8E3E-4E6B-BDB9-D41CBF489E85}" destId="{238EE1E6-9735-4CAD-8639-01BC18040A14}" srcOrd="0" destOrd="0" presId="urn:microsoft.com/office/officeart/2005/8/layout/list1"/>
    <dgm:cxn modelId="{D42A1BF0-E928-4470-98C8-93E5BDAB46BC}" type="presParOf" srcId="{C9F42783-8E3E-4E6B-BDB9-D41CBF489E85}" destId="{438BF0DB-73B1-4F76-B3D1-34E8EB5EC838}" srcOrd="1" destOrd="0" presId="urn:microsoft.com/office/officeart/2005/8/layout/list1"/>
    <dgm:cxn modelId="{6E047E82-E26C-4350-908C-616AD46E30D6}" type="presParOf" srcId="{9749AD96-10FE-4C31-B006-C3F9884ACD43}" destId="{DDED0EF0-2368-409C-AD77-A5C6A123B574}" srcOrd="5" destOrd="0" presId="urn:microsoft.com/office/officeart/2005/8/layout/list1"/>
    <dgm:cxn modelId="{6F923A45-3900-4857-A088-05A9470C93C1}" type="presParOf" srcId="{9749AD96-10FE-4C31-B006-C3F9884ACD43}" destId="{1CD0639B-BDF2-4C3C-8F9D-24FBBE1E9B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869337-7516-42D1-833F-136DD3655EA1}"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s-MX"/>
        </a:p>
      </dgm:t>
    </dgm:pt>
    <dgm:pt modelId="{9330B850-C6C7-44A3-8790-0907964187BB}">
      <dgm:prSet phldrT="[Texto]" custT="1"/>
      <dgm:spPr/>
      <dgm:t>
        <a:bodyPr/>
        <a:lstStyle/>
        <a:p>
          <a:r>
            <a:rPr lang="es-MX" sz="1600" dirty="0">
              <a:solidFill>
                <a:schemeClr val="tx1"/>
              </a:solidFill>
              <a:latin typeface="Arial" panose="020B0604020202020204" pitchFamily="34" charset="0"/>
              <a:cs typeface="Arial" panose="020B0604020202020204" pitchFamily="34" charset="0"/>
            </a:rPr>
            <a:t>Nulidad</a:t>
          </a:r>
        </a:p>
      </dgm:t>
    </dgm:pt>
    <dgm:pt modelId="{104A12FE-97EC-48D0-AAED-1C1CB4715A78}" type="parTrans" cxnId="{80EF492E-177A-4FA8-B8FD-B1AF249E0A9A}">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5D218D8F-AC4F-4465-9D45-A0A5F8F94AF4}" type="sibTrans" cxnId="{80EF492E-177A-4FA8-B8FD-B1AF249E0A9A}">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C2B23D16-52B7-48A0-BE09-A9172E2A2193}">
      <dgm:prSet phldrT="[Texto]" custT="1"/>
      <dgm:spPr/>
      <dgm:t>
        <a:bodyPr/>
        <a:lstStyle/>
        <a:p>
          <a:r>
            <a:rPr lang="es-MX" sz="1600" dirty="0">
              <a:solidFill>
                <a:schemeClr val="tx1"/>
              </a:solidFill>
              <a:latin typeface="Arial" panose="020B0604020202020204" pitchFamily="34" charset="0"/>
              <a:cs typeface="Arial" panose="020B0604020202020204" pitchFamily="34" charset="0"/>
            </a:rPr>
            <a:t>Competencia</a:t>
          </a:r>
        </a:p>
      </dgm:t>
    </dgm:pt>
    <dgm:pt modelId="{90112E11-2B17-4DC7-BFCA-8400F294DDC9}" type="parTrans" cxnId="{616085CD-55B8-4039-ACD2-3C33D91CB62F}">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1BB7F272-D896-4B09-BB26-1F64B86D0C54}" type="sibTrans" cxnId="{616085CD-55B8-4039-ACD2-3C33D91CB62F}">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B6CC8DCA-CC45-4572-A973-2E3367656D2F}">
      <dgm:prSet phldrT="[Texto]" custT="1"/>
      <dgm:spPr/>
      <dgm:t>
        <a:bodyPr/>
        <a:lstStyle/>
        <a:p>
          <a:r>
            <a:rPr lang="es-MX" sz="1600" dirty="0">
              <a:solidFill>
                <a:schemeClr val="tx1"/>
              </a:solidFill>
              <a:latin typeface="Arial" panose="020B0604020202020204" pitchFamily="34" charset="0"/>
              <a:cs typeface="Arial" panose="020B0604020202020204" pitchFamily="34" charset="0"/>
            </a:rPr>
            <a:t>Personalidad</a:t>
          </a:r>
        </a:p>
      </dgm:t>
    </dgm:pt>
    <dgm:pt modelId="{F4C24917-A55A-4E01-8EB7-1958A124FA49}" type="parTrans" cxnId="{7E58359F-9E12-45B1-B4A6-92D299296D3B}">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BBCD4E27-F9C0-437C-9F46-365A7423F07C}" type="sibTrans" cxnId="{7E58359F-9E12-45B1-B4A6-92D299296D3B}">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0D7357D6-AD10-4624-99B5-6DFC10D31E8B}">
      <dgm:prSet phldrT="[Texto]" custT="1"/>
      <dgm:spPr/>
      <dgm:t>
        <a:bodyPr/>
        <a:lstStyle/>
        <a:p>
          <a:r>
            <a:rPr lang="es-MX" sz="1600" dirty="0">
              <a:solidFill>
                <a:schemeClr val="tx1"/>
              </a:solidFill>
              <a:latin typeface="Arial" panose="020B0604020202020204" pitchFamily="34" charset="0"/>
              <a:cs typeface="Arial" panose="020B0604020202020204" pitchFamily="34" charset="0"/>
            </a:rPr>
            <a:t>Acumulación </a:t>
          </a:r>
        </a:p>
      </dgm:t>
    </dgm:pt>
    <dgm:pt modelId="{69B8D9E6-6F49-47B2-862C-15B7BFC2C0B8}" type="parTrans" cxnId="{6590F2FF-6F75-43CE-9407-6B94734C3B62}">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A800BD08-F0EA-4039-9927-C16CA8D65362}" type="sibTrans" cxnId="{6590F2FF-6F75-43CE-9407-6B94734C3B62}">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A3C3E9BB-62FA-49C5-91EA-530A7BAFC6FD}">
      <dgm:prSet phldrT="[Texto]" custT="1"/>
      <dgm:spPr/>
      <dgm:t>
        <a:bodyPr/>
        <a:lstStyle/>
        <a:p>
          <a:r>
            <a:rPr lang="es-MX" sz="1600" dirty="0">
              <a:solidFill>
                <a:schemeClr val="tx1"/>
              </a:solidFill>
              <a:latin typeface="Arial" panose="020B0604020202020204" pitchFamily="34" charset="0"/>
              <a:cs typeface="Arial" panose="020B0604020202020204" pitchFamily="34" charset="0"/>
            </a:rPr>
            <a:t>Excusas</a:t>
          </a:r>
        </a:p>
      </dgm:t>
    </dgm:pt>
    <dgm:pt modelId="{D2327B0B-18CF-4810-BB27-2DCA3113539F}" type="parTrans" cxnId="{1C2C5A63-42D2-434D-9837-C144E9FB8496}">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2F923A30-AB55-49D2-AE18-A773E4A948F8}" type="sibTrans" cxnId="{1C2C5A63-42D2-434D-9837-C144E9FB8496}">
      <dgm:prSet/>
      <dgm:spPr/>
      <dgm:t>
        <a:bodyPr/>
        <a:lstStyle/>
        <a:p>
          <a:endParaRPr lang="es-MX" sz="1600">
            <a:solidFill>
              <a:schemeClr val="tx1"/>
            </a:solidFill>
            <a:latin typeface="Arial" panose="020B0604020202020204" pitchFamily="34" charset="0"/>
            <a:cs typeface="Arial" panose="020B0604020202020204" pitchFamily="34" charset="0"/>
          </a:endParaRPr>
        </a:p>
      </dgm:t>
    </dgm:pt>
    <dgm:pt modelId="{B0F35A7B-3BCD-427E-9442-D9533E73F951}" type="pres">
      <dgm:prSet presAssocID="{16869337-7516-42D1-833F-136DD3655EA1}" presName="diagram" presStyleCnt="0">
        <dgm:presLayoutVars>
          <dgm:dir/>
          <dgm:resizeHandles val="exact"/>
        </dgm:presLayoutVars>
      </dgm:prSet>
      <dgm:spPr/>
      <dgm:t>
        <a:bodyPr/>
        <a:lstStyle/>
        <a:p>
          <a:endParaRPr lang="es-MX"/>
        </a:p>
      </dgm:t>
    </dgm:pt>
    <dgm:pt modelId="{2A4A094C-9466-4999-8280-CBAA25F1C1A0}" type="pres">
      <dgm:prSet presAssocID="{9330B850-C6C7-44A3-8790-0907964187BB}" presName="node" presStyleLbl="node1" presStyleIdx="0" presStyleCnt="5">
        <dgm:presLayoutVars>
          <dgm:bulletEnabled val="1"/>
        </dgm:presLayoutVars>
      </dgm:prSet>
      <dgm:spPr/>
      <dgm:t>
        <a:bodyPr/>
        <a:lstStyle/>
        <a:p>
          <a:endParaRPr lang="es-MX"/>
        </a:p>
      </dgm:t>
    </dgm:pt>
    <dgm:pt modelId="{B9AC7A13-4EF3-4ED7-A418-50DB788AA6FE}" type="pres">
      <dgm:prSet presAssocID="{5D218D8F-AC4F-4465-9D45-A0A5F8F94AF4}" presName="sibTrans" presStyleCnt="0"/>
      <dgm:spPr/>
    </dgm:pt>
    <dgm:pt modelId="{8E60D705-D2A0-41EE-B54E-120858F46D4D}" type="pres">
      <dgm:prSet presAssocID="{C2B23D16-52B7-48A0-BE09-A9172E2A2193}" presName="node" presStyleLbl="node1" presStyleIdx="1" presStyleCnt="5">
        <dgm:presLayoutVars>
          <dgm:bulletEnabled val="1"/>
        </dgm:presLayoutVars>
      </dgm:prSet>
      <dgm:spPr/>
      <dgm:t>
        <a:bodyPr/>
        <a:lstStyle/>
        <a:p>
          <a:endParaRPr lang="es-MX"/>
        </a:p>
      </dgm:t>
    </dgm:pt>
    <dgm:pt modelId="{F40CE4B7-F2C2-4F19-AC94-956E88ECCA60}" type="pres">
      <dgm:prSet presAssocID="{1BB7F272-D896-4B09-BB26-1F64B86D0C54}" presName="sibTrans" presStyleCnt="0"/>
      <dgm:spPr/>
    </dgm:pt>
    <dgm:pt modelId="{7E335348-C9B3-41C6-9515-5F3234E6E9E0}" type="pres">
      <dgm:prSet presAssocID="{B6CC8DCA-CC45-4572-A973-2E3367656D2F}" presName="node" presStyleLbl="node1" presStyleIdx="2" presStyleCnt="5">
        <dgm:presLayoutVars>
          <dgm:bulletEnabled val="1"/>
        </dgm:presLayoutVars>
      </dgm:prSet>
      <dgm:spPr/>
      <dgm:t>
        <a:bodyPr/>
        <a:lstStyle/>
        <a:p>
          <a:endParaRPr lang="es-MX"/>
        </a:p>
      </dgm:t>
    </dgm:pt>
    <dgm:pt modelId="{17ECBE66-0BBB-4976-9189-38E09B1FC3BA}" type="pres">
      <dgm:prSet presAssocID="{BBCD4E27-F9C0-437C-9F46-365A7423F07C}" presName="sibTrans" presStyleCnt="0"/>
      <dgm:spPr/>
    </dgm:pt>
    <dgm:pt modelId="{3FF2C226-E759-4E20-AE94-AB5C5C7DA376}" type="pres">
      <dgm:prSet presAssocID="{0D7357D6-AD10-4624-99B5-6DFC10D31E8B}" presName="node" presStyleLbl="node1" presStyleIdx="3" presStyleCnt="5">
        <dgm:presLayoutVars>
          <dgm:bulletEnabled val="1"/>
        </dgm:presLayoutVars>
      </dgm:prSet>
      <dgm:spPr/>
      <dgm:t>
        <a:bodyPr/>
        <a:lstStyle/>
        <a:p>
          <a:endParaRPr lang="es-MX"/>
        </a:p>
      </dgm:t>
    </dgm:pt>
    <dgm:pt modelId="{B212CD9A-2FC5-424E-8AA0-16A5003D548A}" type="pres">
      <dgm:prSet presAssocID="{A800BD08-F0EA-4039-9927-C16CA8D65362}" presName="sibTrans" presStyleCnt="0"/>
      <dgm:spPr/>
    </dgm:pt>
    <dgm:pt modelId="{E728488F-404F-4717-BA25-810B0F1B07EB}" type="pres">
      <dgm:prSet presAssocID="{A3C3E9BB-62FA-49C5-91EA-530A7BAFC6FD}" presName="node" presStyleLbl="node1" presStyleIdx="4" presStyleCnt="5">
        <dgm:presLayoutVars>
          <dgm:bulletEnabled val="1"/>
        </dgm:presLayoutVars>
      </dgm:prSet>
      <dgm:spPr/>
      <dgm:t>
        <a:bodyPr/>
        <a:lstStyle/>
        <a:p>
          <a:endParaRPr lang="es-MX"/>
        </a:p>
      </dgm:t>
    </dgm:pt>
  </dgm:ptLst>
  <dgm:cxnLst>
    <dgm:cxn modelId="{1C2C5A63-42D2-434D-9837-C144E9FB8496}" srcId="{16869337-7516-42D1-833F-136DD3655EA1}" destId="{A3C3E9BB-62FA-49C5-91EA-530A7BAFC6FD}" srcOrd="4" destOrd="0" parTransId="{D2327B0B-18CF-4810-BB27-2DCA3113539F}" sibTransId="{2F923A30-AB55-49D2-AE18-A773E4A948F8}"/>
    <dgm:cxn modelId="{80EF492E-177A-4FA8-B8FD-B1AF249E0A9A}" srcId="{16869337-7516-42D1-833F-136DD3655EA1}" destId="{9330B850-C6C7-44A3-8790-0907964187BB}" srcOrd="0" destOrd="0" parTransId="{104A12FE-97EC-48D0-AAED-1C1CB4715A78}" sibTransId="{5D218D8F-AC4F-4465-9D45-A0A5F8F94AF4}"/>
    <dgm:cxn modelId="{6590F2FF-6F75-43CE-9407-6B94734C3B62}" srcId="{16869337-7516-42D1-833F-136DD3655EA1}" destId="{0D7357D6-AD10-4624-99B5-6DFC10D31E8B}" srcOrd="3" destOrd="0" parTransId="{69B8D9E6-6F49-47B2-862C-15B7BFC2C0B8}" sibTransId="{A800BD08-F0EA-4039-9927-C16CA8D65362}"/>
    <dgm:cxn modelId="{EAA22E27-0DDE-4956-9E64-92D0D27A41FB}" type="presOf" srcId="{B6CC8DCA-CC45-4572-A973-2E3367656D2F}" destId="{7E335348-C9B3-41C6-9515-5F3234E6E9E0}" srcOrd="0" destOrd="0" presId="urn:microsoft.com/office/officeart/2005/8/layout/default"/>
    <dgm:cxn modelId="{6FF7A195-CA90-413D-8AF3-D3C2E8E4A749}" type="presOf" srcId="{C2B23D16-52B7-48A0-BE09-A9172E2A2193}" destId="{8E60D705-D2A0-41EE-B54E-120858F46D4D}" srcOrd="0" destOrd="0" presId="urn:microsoft.com/office/officeart/2005/8/layout/default"/>
    <dgm:cxn modelId="{616085CD-55B8-4039-ACD2-3C33D91CB62F}" srcId="{16869337-7516-42D1-833F-136DD3655EA1}" destId="{C2B23D16-52B7-48A0-BE09-A9172E2A2193}" srcOrd="1" destOrd="0" parTransId="{90112E11-2B17-4DC7-BFCA-8400F294DDC9}" sibTransId="{1BB7F272-D896-4B09-BB26-1F64B86D0C54}"/>
    <dgm:cxn modelId="{5DCD760E-CBE6-45E2-A67C-C966EC6032FE}" type="presOf" srcId="{0D7357D6-AD10-4624-99B5-6DFC10D31E8B}" destId="{3FF2C226-E759-4E20-AE94-AB5C5C7DA376}" srcOrd="0" destOrd="0" presId="urn:microsoft.com/office/officeart/2005/8/layout/default"/>
    <dgm:cxn modelId="{B2EA2477-0E54-4F58-BBC3-B21797D8D3C0}" type="presOf" srcId="{A3C3E9BB-62FA-49C5-91EA-530A7BAFC6FD}" destId="{E728488F-404F-4717-BA25-810B0F1B07EB}" srcOrd="0" destOrd="0" presId="urn:microsoft.com/office/officeart/2005/8/layout/default"/>
    <dgm:cxn modelId="{713A81BF-7BFC-4748-807D-12B26D2C4EFC}" type="presOf" srcId="{9330B850-C6C7-44A3-8790-0907964187BB}" destId="{2A4A094C-9466-4999-8280-CBAA25F1C1A0}" srcOrd="0" destOrd="0" presId="urn:microsoft.com/office/officeart/2005/8/layout/default"/>
    <dgm:cxn modelId="{05E74EA9-830F-4785-8849-232CC00CDB7A}" type="presOf" srcId="{16869337-7516-42D1-833F-136DD3655EA1}" destId="{B0F35A7B-3BCD-427E-9442-D9533E73F951}" srcOrd="0" destOrd="0" presId="urn:microsoft.com/office/officeart/2005/8/layout/default"/>
    <dgm:cxn modelId="{7E58359F-9E12-45B1-B4A6-92D299296D3B}" srcId="{16869337-7516-42D1-833F-136DD3655EA1}" destId="{B6CC8DCA-CC45-4572-A973-2E3367656D2F}" srcOrd="2" destOrd="0" parTransId="{F4C24917-A55A-4E01-8EB7-1958A124FA49}" sibTransId="{BBCD4E27-F9C0-437C-9F46-365A7423F07C}"/>
    <dgm:cxn modelId="{1CF0D80C-133F-4E10-970A-D9D910A76FD3}" type="presParOf" srcId="{B0F35A7B-3BCD-427E-9442-D9533E73F951}" destId="{2A4A094C-9466-4999-8280-CBAA25F1C1A0}" srcOrd="0" destOrd="0" presId="urn:microsoft.com/office/officeart/2005/8/layout/default"/>
    <dgm:cxn modelId="{7B8C87C6-A6C3-4B96-A6AE-71D36AEA3356}" type="presParOf" srcId="{B0F35A7B-3BCD-427E-9442-D9533E73F951}" destId="{B9AC7A13-4EF3-4ED7-A418-50DB788AA6FE}" srcOrd="1" destOrd="0" presId="urn:microsoft.com/office/officeart/2005/8/layout/default"/>
    <dgm:cxn modelId="{E7309988-FB91-477F-882F-51039A65EC38}" type="presParOf" srcId="{B0F35A7B-3BCD-427E-9442-D9533E73F951}" destId="{8E60D705-D2A0-41EE-B54E-120858F46D4D}" srcOrd="2" destOrd="0" presId="urn:microsoft.com/office/officeart/2005/8/layout/default"/>
    <dgm:cxn modelId="{C83477BC-DCD7-44AC-9DB2-8481DE707133}" type="presParOf" srcId="{B0F35A7B-3BCD-427E-9442-D9533E73F951}" destId="{F40CE4B7-F2C2-4F19-AC94-956E88ECCA60}" srcOrd="3" destOrd="0" presId="urn:microsoft.com/office/officeart/2005/8/layout/default"/>
    <dgm:cxn modelId="{3AED91E5-0A8C-41DC-91B6-21027466A7B2}" type="presParOf" srcId="{B0F35A7B-3BCD-427E-9442-D9533E73F951}" destId="{7E335348-C9B3-41C6-9515-5F3234E6E9E0}" srcOrd="4" destOrd="0" presId="urn:microsoft.com/office/officeart/2005/8/layout/default"/>
    <dgm:cxn modelId="{EF6ACC4A-D55F-4116-A0E5-438EA1FDA8C6}" type="presParOf" srcId="{B0F35A7B-3BCD-427E-9442-D9533E73F951}" destId="{17ECBE66-0BBB-4976-9189-38E09B1FC3BA}" srcOrd="5" destOrd="0" presId="urn:microsoft.com/office/officeart/2005/8/layout/default"/>
    <dgm:cxn modelId="{4EDDE3DE-4F00-4279-BBD9-5EDD46814D05}" type="presParOf" srcId="{B0F35A7B-3BCD-427E-9442-D9533E73F951}" destId="{3FF2C226-E759-4E20-AE94-AB5C5C7DA376}" srcOrd="6" destOrd="0" presId="urn:microsoft.com/office/officeart/2005/8/layout/default"/>
    <dgm:cxn modelId="{565141E4-2495-49CD-8FE9-4DF31B9606ED}" type="presParOf" srcId="{B0F35A7B-3BCD-427E-9442-D9533E73F951}" destId="{B212CD9A-2FC5-424E-8AA0-16A5003D548A}" srcOrd="7" destOrd="0" presId="urn:microsoft.com/office/officeart/2005/8/layout/default"/>
    <dgm:cxn modelId="{7350FDED-3A17-4C44-85A2-66DF618D320B}" type="presParOf" srcId="{B0F35A7B-3BCD-427E-9442-D9533E73F951}" destId="{E728488F-404F-4717-BA25-810B0F1B07E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7A5B-2325-42D1-9633-24988A760C71}">
      <dsp:nvSpPr>
        <dsp:cNvPr id="0" name=""/>
        <dsp:cNvSpPr/>
      </dsp:nvSpPr>
      <dsp:spPr>
        <a:xfrm>
          <a:off x="1995834" y="1304"/>
          <a:ext cx="1415289" cy="64962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CERTEZA</a:t>
          </a:r>
        </a:p>
      </dsp:txBody>
      <dsp:txXfrm>
        <a:off x="2027546" y="33016"/>
        <a:ext cx="1351865" cy="586203"/>
      </dsp:txXfrm>
    </dsp:sp>
    <dsp:sp modelId="{2371DF0E-C49C-41E3-8EFB-381B66CDCD1C}">
      <dsp:nvSpPr>
        <dsp:cNvPr id="0" name=""/>
        <dsp:cNvSpPr/>
      </dsp:nvSpPr>
      <dsp:spPr>
        <a:xfrm>
          <a:off x="1172222" y="326118"/>
          <a:ext cx="3062512" cy="3062512"/>
        </a:xfrm>
        <a:custGeom>
          <a:avLst/>
          <a:gdLst/>
          <a:ahLst/>
          <a:cxnLst/>
          <a:rect l="0" t="0" r="0" b="0"/>
          <a:pathLst>
            <a:path>
              <a:moveTo>
                <a:pt x="2242927" y="175428"/>
              </a:moveTo>
              <a:arcTo wR="1531256" hR="1531256" stAng="17861694" swAng="1003632"/>
            </a:path>
          </a:pathLst>
        </a:custGeom>
        <a:no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DE60A09-2354-4DA2-B0DA-EBC7C37607FD}">
      <dsp:nvSpPr>
        <dsp:cNvPr id="0" name=""/>
        <dsp:cNvSpPr/>
      </dsp:nvSpPr>
      <dsp:spPr>
        <a:xfrm>
          <a:off x="2819249" y="766932"/>
          <a:ext cx="2420673" cy="649627"/>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IMPARCIALIDAD</a:t>
          </a:r>
        </a:p>
      </dsp:txBody>
      <dsp:txXfrm>
        <a:off x="2850961" y="798644"/>
        <a:ext cx="2357249" cy="586203"/>
      </dsp:txXfrm>
    </dsp:sp>
    <dsp:sp modelId="{1E7CDE7A-78B6-4996-AC01-B36FBD639924}">
      <dsp:nvSpPr>
        <dsp:cNvPr id="0" name=""/>
        <dsp:cNvSpPr/>
      </dsp:nvSpPr>
      <dsp:spPr>
        <a:xfrm>
          <a:off x="1150795" y="247266"/>
          <a:ext cx="3062512" cy="3062512"/>
        </a:xfrm>
        <a:custGeom>
          <a:avLst/>
          <a:gdLst/>
          <a:ahLst/>
          <a:cxnLst/>
          <a:rect l="0" t="0" r="0" b="0"/>
          <a:pathLst>
            <a:path>
              <a:moveTo>
                <a:pt x="3019916" y="1172597"/>
              </a:moveTo>
              <a:arcTo wR="1531256" hR="1531256" stAng="20787242" swAng="749259"/>
            </a:path>
          </a:pathLst>
        </a:custGeom>
        <a:noFill/>
        <a:ln w="9525" cap="flat" cmpd="sng" algn="ctr">
          <a:solidFill>
            <a:schemeClr val="accent3">
              <a:hueOff val="2250053"/>
              <a:satOff val="-3376"/>
              <a:lumOff val="-549"/>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D10026F-3F6F-47BA-B042-98BABD32E875}">
      <dsp:nvSpPr>
        <dsp:cNvPr id="0" name=""/>
        <dsp:cNvSpPr/>
      </dsp:nvSpPr>
      <dsp:spPr>
        <a:xfrm>
          <a:off x="3162299" y="1753637"/>
          <a:ext cx="2076260" cy="649627"/>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OBJETIVIDAD</a:t>
          </a:r>
        </a:p>
      </dsp:txBody>
      <dsp:txXfrm>
        <a:off x="3194011" y="1785349"/>
        <a:ext cx="2012836" cy="586203"/>
      </dsp:txXfrm>
    </dsp:sp>
    <dsp:sp modelId="{648C31FB-BE17-4A08-9B79-C52F39B16F0F}">
      <dsp:nvSpPr>
        <dsp:cNvPr id="0" name=""/>
        <dsp:cNvSpPr/>
      </dsp:nvSpPr>
      <dsp:spPr>
        <a:xfrm>
          <a:off x="1222965" y="169401"/>
          <a:ext cx="3062512" cy="3062512"/>
        </a:xfrm>
        <a:custGeom>
          <a:avLst/>
          <a:gdLst/>
          <a:ahLst/>
          <a:cxnLst/>
          <a:rect l="0" t="0" r="0" b="0"/>
          <a:pathLst>
            <a:path>
              <a:moveTo>
                <a:pt x="2887567" y="2242006"/>
              </a:moveTo>
              <a:arcTo wR="1531256" hR="1531256" stAng="1659358" swAng="2051451"/>
            </a:path>
          </a:pathLst>
        </a:custGeom>
        <a:noFill/>
        <a:ln w="9525" cap="flat" cmpd="sng" algn="ctr">
          <a:solidFill>
            <a:schemeClr val="accent3">
              <a:hueOff val="4500106"/>
              <a:satOff val="-6752"/>
              <a:lumOff val="-1098"/>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1365B3F-93AD-41A5-AE0A-9A1A0FC494A0}">
      <dsp:nvSpPr>
        <dsp:cNvPr id="0" name=""/>
        <dsp:cNvSpPr/>
      </dsp:nvSpPr>
      <dsp:spPr>
        <a:xfrm>
          <a:off x="1934229" y="2953779"/>
          <a:ext cx="1534380" cy="649627"/>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a:latin typeface="Arial" panose="020B0604020202020204" pitchFamily="34" charset="0"/>
              <a:cs typeface="Arial" panose="020B0604020202020204" pitchFamily="34" charset="0"/>
            </a:rPr>
            <a:t>LEGALIDAD</a:t>
          </a:r>
          <a:endParaRPr lang="es-MX" sz="1800" b="1" kern="1200" dirty="0">
            <a:latin typeface="Arial" panose="020B0604020202020204" pitchFamily="34" charset="0"/>
            <a:cs typeface="Arial" panose="020B0604020202020204" pitchFamily="34" charset="0"/>
          </a:endParaRPr>
        </a:p>
      </dsp:txBody>
      <dsp:txXfrm>
        <a:off x="1965941" y="2985491"/>
        <a:ext cx="1470956" cy="586203"/>
      </dsp:txXfrm>
    </dsp:sp>
    <dsp:sp modelId="{7C677514-83D7-4A34-B9F7-F10E6B9E6E4B}">
      <dsp:nvSpPr>
        <dsp:cNvPr id="0" name=""/>
        <dsp:cNvSpPr/>
      </dsp:nvSpPr>
      <dsp:spPr>
        <a:xfrm>
          <a:off x="1160657" y="190497"/>
          <a:ext cx="3062512" cy="3062512"/>
        </a:xfrm>
        <a:custGeom>
          <a:avLst/>
          <a:gdLst/>
          <a:ahLst/>
          <a:cxnLst/>
          <a:rect l="0" t="0" r="0" b="0"/>
          <a:pathLst>
            <a:path>
              <a:moveTo>
                <a:pt x="766032" y="2857596"/>
              </a:moveTo>
              <a:arcTo wR="1531256" hR="1531256" stAng="7198951" swAng="1939170"/>
            </a:path>
          </a:pathLst>
        </a:custGeom>
        <a:noFill/>
        <a:ln w="9525" cap="flat" cmpd="sng" algn="ctr">
          <a:solidFill>
            <a:schemeClr val="accent3">
              <a:hueOff val="6750158"/>
              <a:satOff val="-10128"/>
              <a:lumOff val="-1647"/>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20D01E0-F975-4C45-94CD-28B35D1ED043}">
      <dsp:nvSpPr>
        <dsp:cNvPr id="0" name=""/>
        <dsp:cNvSpPr/>
      </dsp:nvSpPr>
      <dsp:spPr>
        <a:xfrm>
          <a:off x="51051" y="1776164"/>
          <a:ext cx="2376088" cy="649627"/>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INDEPENDENCIA</a:t>
          </a:r>
        </a:p>
      </dsp:txBody>
      <dsp:txXfrm>
        <a:off x="82763" y="1807876"/>
        <a:ext cx="2312664" cy="586203"/>
      </dsp:txXfrm>
    </dsp:sp>
    <dsp:sp modelId="{DFB66127-2D7F-42B0-BDA2-6DF5FFC4F2F8}">
      <dsp:nvSpPr>
        <dsp:cNvPr id="0" name=""/>
        <dsp:cNvSpPr/>
      </dsp:nvSpPr>
      <dsp:spPr>
        <a:xfrm>
          <a:off x="1218511" y="335518"/>
          <a:ext cx="3062512" cy="3062512"/>
        </a:xfrm>
        <a:custGeom>
          <a:avLst/>
          <a:gdLst/>
          <a:ahLst/>
          <a:cxnLst/>
          <a:rect l="0" t="0" r="0" b="0"/>
          <a:pathLst>
            <a:path>
              <a:moveTo>
                <a:pt x="2867" y="1437582"/>
              </a:moveTo>
              <a:arcTo wR="1531256" hR="1531256" stAng="11010433" swAng="676272"/>
            </a:path>
          </a:pathLst>
        </a:custGeom>
        <a:noFill/>
        <a:ln w="9525" cap="flat" cmpd="sng" algn="ctr">
          <a:solidFill>
            <a:schemeClr val="accent3">
              <a:hueOff val="9000211"/>
              <a:satOff val="-13504"/>
              <a:lumOff val="-2196"/>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2A3FAA3-3D03-42FE-BAB4-E06A50CB7148}">
      <dsp:nvSpPr>
        <dsp:cNvPr id="0" name=""/>
        <dsp:cNvSpPr/>
      </dsp:nvSpPr>
      <dsp:spPr>
        <a:xfrm>
          <a:off x="632473" y="823585"/>
          <a:ext cx="1534380" cy="64962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1" kern="1200" dirty="0">
              <a:latin typeface="Arial" panose="020B0604020202020204" pitchFamily="34" charset="0"/>
              <a:cs typeface="Arial" panose="020B0604020202020204" pitchFamily="34" charset="0"/>
            </a:rPr>
            <a:t>MÁXIMA PUBLICIDAD</a:t>
          </a:r>
        </a:p>
      </dsp:txBody>
      <dsp:txXfrm>
        <a:off x="664185" y="855297"/>
        <a:ext cx="1470956" cy="586203"/>
      </dsp:txXfrm>
    </dsp:sp>
    <dsp:sp modelId="{CD5A9481-1F9A-4199-910E-C50DDC6C7EF0}">
      <dsp:nvSpPr>
        <dsp:cNvPr id="0" name=""/>
        <dsp:cNvSpPr/>
      </dsp:nvSpPr>
      <dsp:spPr>
        <a:xfrm>
          <a:off x="1302190" y="250038"/>
          <a:ext cx="3062512" cy="3062512"/>
        </a:xfrm>
        <a:custGeom>
          <a:avLst/>
          <a:gdLst/>
          <a:ahLst/>
          <a:cxnLst/>
          <a:rect l="0" t="0" r="0" b="0"/>
          <a:pathLst>
            <a:path>
              <a:moveTo>
                <a:pt x="339482" y="569788"/>
              </a:moveTo>
              <a:arcTo wR="1531256" hR="1531256" stAng="13133699" swAng="1065745"/>
            </a:path>
          </a:pathLst>
        </a:custGeom>
        <a:noFill/>
        <a:ln w="9525" cap="flat" cmpd="sng" algn="ctr">
          <a:solidFill>
            <a:schemeClr val="accent3">
              <a:hueOff val="11250264"/>
              <a:satOff val="-16880"/>
              <a:lumOff val="-2745"/>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905CD-B54C-4848-9213-90B06433E20B}">
      <dsp:nvSpPr>
        <dsp:cNvPr id="0" name=""/>
        <dsp:cNvSpPr/>
      </dsp:nvSpPr>
      <dsp:spPr>
        <a:xfrm>
          <a:off x="2315467" y="770054"/>
          <a:ext cx="481727" cy="91440"/>
        </a:xfrm>
        <a:custGeom>
          <a:avLst/>
          <a:gdLst/>
          <a:ahLst/>
          <a:cxnLst/>
          <a:rect l="0" t="0" r="0" b="0"/>
          <a:pathLst>
            <a:path>
              <a:moveTo>
                <a:pt x="0" y="45720"/>
              </a:moveTo>
              <a:lnTo>
                <a:pt x="481727"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50000"/>
            </a:lnSpc>
            <a:spcBef>
              <a:spcPct val="0"/>
            </a:spcBef>
            <a:spcAft>
              <a:spcPct val="35000"/>
            </a:spcAft>
          </a:pPr>
          <a:endParaRPr lang="es-MX" sz="1200" b="1" kern="1200">
            <a:solidFill>
              <a:schemeClr val="tx1"/>
            </a:solidFill>
            <a:latin typeface="Arial" panose="020B0604020202020204" pitchFamily="34" charset="0"/>
            <a:cs typeface="Arial" panose="020B0604020202020204" pitchFamily="34" charset="0"/>
          </a:endParaRPr>
        </a:p>
      </dsp:txBody>
      <dsp:txXfrm>
        <a:off x="2543523" y="813210"/>
        <a:ext cx="25616" cy="5128"/>
      </dsp:txXfrm>
    </dsp:sp>
    <dsp:sp modelId="{CE4FF5E4-2B76-4FCB-B3BE-72B67BC45BF2}">
      <dsp:nvSpPr>
        <dsp:cNvPr id="0" name=""/>
        <dsp:cNvSpPr/>
      </dsp:nvSpPr>
      <dsp:spPr>
        <a:xfrm>
          <a:off x="89758" y="147521"/>
          <a:ext cx="2227509" cy="133650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50000"/>
            </a:lnSpc>
            <a:spcBef>
              <a:spcPct val="0"/>
            </a:spcBef>
            <a:spcAft>
              <a:spcPct val="35000"/>
            </a:spcAft>
          </a:pPr>
          <a:r>
            <a:rPr lang="es-MX" sz="1800" b="1" kern="1200" dirty="0">
              <a:solidFill>
                <a:schemeClr val="tx1"/>
              </a:solidFill>
              <a:latin typeface="Arial" panose="020B0604020202020204" pitchFamily="34" charset="0"/>
              <a:cs typeface="Arial" panose="020B0604020202020204" pitchFamily="34" charset="0"/>
            </a:rPr>
            <a:t>Nombre y firma autógrafa del </a:t>
          </a:r>
          <a:r>
            <a:rPr lang="es-MX" sz="1800" b="1" kern="1200" dirty="0" err="1">
              <a:solidFill>
                <a:schemeClr val="tx1"/>
              </a:solidFill>
              <a:latin typeface="Arial" panose="020B0604020202020204" pitchFamily="34" charset="0"/>
              <a:cs typeface="Arial" panose="020B0604020202020204" pitchFamily="34" charset="0"/>
            </a:rPr>
            <a:t>promovente</a:t>
          </a:r>
          <a:r>
            <a:rPr lang="es-MX" sz="1800" b="1" kern="1200" dirty="0">
              <a:solidFill>
                <a:schemeClr val="tx1"/>
              </a:solidFill>
              <a:latin typeface="Arial" panose="020B0604020202020204" pitchFamily="34" charset="0"/>
              <a:cs typeface="Arial" panose="020B0604020202020204" pitchFamily="34" charset="0"/>
            </a:rPr>
            <a:t>.</a:t>
          </a:r>
        </a:p>
      </dsp:txBody>
      <dsp:txXfrm>
        <a:off x="89758" y="147521"/>
        <a:ext cx="2227509" cy="1336505"/>
      </dsp:txXfrm>
    </dsp:sp>
    <dsp:sp modelId="{4B71F02D-5992-46A2-BDFC-EF1038F89EA8}">
      <dsp:nvSpPr>
        <dsp:cNvPr id="0" name=""/>
        <dsp:cNvSpPr/>
      </dsp:nvSpPr>
      <dsp:spPr>
        <a:xfrm>
          <a:off x="5055304" y="770054"/>
          <a:ext cx="481727" cy="91440"/>
        </a:xfrm>
        <a:custGeom>
          <a:avLst/>
          <a:gdLst/>
          <a:ahLst/>
          <a:cxnLst/>
          <a:rect l="0" t="0" r="0" b="0"/>
          <a:pathLst>
            <a:path>
              <a:moveTo>
                <a:pt x="0" y="45720"/>
              </a:moveTo>
              <a:lnTo>
                <a:pt x="481727" y="45720"/>
              </a:lnTo>
            </a:path>
          </a:pathLst>
        </a:custGeom>
        <a:noFill/>
        <a:ln w="9525" cap="flat" cmpd="sng" algn="ctr">
          <a:solidFill>
            <a:schemeClr val="accent5">
              <a:hueOff val="-2483469"/>
              <a:satOff val="9953"/>
              <a:lumOff val="2157"/>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50000"/>
            </a:lnSpc>
            <a:spcBef>
              <a:spcPct val="0"/>
            </a:spcBef>
            <a:spcAft>
              <a:spcPct val="35000"/>
            </a:spcAft>
          </a:pPr>
          <a:endParaRPr lang="es-MX" sz="1200" b="1" kern="1200">
            <a:solidFill>
              <a:schemeClr val="tx1"/>
            </a:solidFill>
            <a:latin typeface="Arial" panose="020B0604020202020204" pitchFamily="34" charset="0"/>
            <a:cs typeface="Arial" panose="020B0604020202020204" pitchFamily="34" charset="0"/>
          </a:endParaRPr>
        </a:p>
      </dsp:txBody>
      <dsp:txXfrm>
        <a:off x="5283360" y="813210"/>
        <a:ext cx="25616" cy="5128"/>
      </dsp:txXfrm>
    </dsp:sp>
    <dsp:sp modelId="{4F377466-FA02-488A-A7C7-273DC90C5151}">
      <dsp:nvSpPr>
        <dsp:cNvPr id="0" name=""/>
        <dsp:cNvSpPr/>
      </dsp:nvSpPr>
      <dsp:spPr>
        <a:xfrm>
          <a:off x="2829595" y="2457"/>
          <a:ext cx="2227509" cy="1626634"/>
        </a:xfrm>
        <a:prstGeom prst="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50000"/>
            </a:lnSpc>
            <a:spcBef>
              <a:spcPct val="0"/>
            </a:spcBef>
            <a:spcAft>
              <a:spcPct val="35000"/>
            </a:spcAft>
          </a:pPr>
          <a:r>
            <a:rPr lang="es-MX" sz="1400" b="1" kern="1200" dirty="0">
              <a:solidFill>
                <a:schemeClr val="tx1"/>
              </a:solidFill>
              <a:latin typeface="Arial" panose="020B0604020202020204" pitchFamily="34" charset="0"/>
              <a:cs typeface="Arial" panose="020B0604020202020204" pitchFamily="34" charset="0"/>
            </a:rPr>
            <a:t>Domicilio para recibir notificaciones y, en su caso, a quien en su nombre las pueda oír y recibir.</a:t>
          </a:r>
        </a:p>
      </dsp:txBody>
      <dsp:txXfrm>
        <a:off x="2829595" y="2457"/>
        <a:ext cx="2227509" cy="1626634"/>
      </dsp:txXfrm>
    </dsp:sp>
    <dsp:sp modelId="{75EE2A5B-59C5-4F55-8039-B3854516407C}">
      <dsp:nvSpPr>
        <dsp:cNvPr id="0" name=""/>
        <dsp:cNvSpPr/>
      </dsp:nvSpPr>
      <dsp:spPr>
        <a:xfrm>
          <a:off x="1203513" y="1482227"/>
          <a:ext cx="5479673" cy="626791"/>
        </a:xfrm>
        <a:custGeom>
          <a:avLst/>
          <a:gdLst/>
          <a:ahLst/>
          <a:cxnLst/>
          <a:rect l="0" t="0" r="0" b="0"/>
          <a:pathLst>
            <a:path>
              <a:moveTo>
                <a:pt x="5479673" y="0"/>
              </a:moveTo>
              <a:lnTo>
                <a:pt x="5479673" y="330495"/>
              </a:lnTo>
              <a:lnTo>
                <a:pt x="0" y="330495"/>
              </a:lnTo>
              <a:lnTo>
                <a:pt x="0" y="626791"/>
              </a:lnTo>
            </a:path>
          </a:pathLst>
        </a:custGeom>
        <a:noFill/>
        <a:ln w="9525" cap="flat" cmpd="sng" algn="ctr">
          <a:solidFill>
            <a:schemeClr val="accent5">
              <a:hueOff val="-4966938"/>
              <a:satOff val="19906"/>
              <a:lumOff val="4314"/>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50000"/>
            </a:lnSpc>
            <a:spcBef>
              <a:spcPct val="0"/>
            </a:spcBef>
            <a:spcAft>
              <a:spcPct val="35000"/>
            </a:spcAft>
          </a:pPr>
          <a:endParaRPr lang="es-MX" sz="1200" b="1" kern="1200">
            <a:solidFill>
              <a:schemeClr val="tx1"/>
            </a:solidFill>
            <a:latin typeface="Arial" panose="020B0604020202020204" pitchFamily="34" charset="0"/>
            <a:cs typeface="Arial" panose="020B0604020202020204" pitchFamily="34" charset="0"/>
          </a:endParaRPr>
        </a:p>
      </dsp:txBody>
      <dsp:txXfrm>
        <a:off x="3805375" y="1793059"/>
        <a:ext cx="275948" cy="5128"/>
      </dsp:txXfrm>
    </dsp:sp>
    <dsp:sp modelId="{43F1B6B6-36AC-4AB0-B338-FE3612632895}">
      <dsp:nvSpPr>
        <dsp:cNvPr id="0" name=""/>
        <dsp:cNvSpPr/>
      </dsp:nvSpPr>
      <dsp:spPr>
        <a:xfrm>
          <a:off x="5569432" y="147521"/>
          <a:ext cx="2227509" cy="1336505"/>
        </a:xfrm>
        <a:prstGeom prst="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150000"/>
            </a:lnSpc>
            <a:spcBef>
              <a:spcPct val="0"/>
            </a:spcBef>
            <a:spcAft>
              <a:spcPct val="35000"/>
            </a:spcAft>
          </a:pPr>
          <a:r>
            <a:rPr lang="es-MX" sz="1800" b="1" kern="1200" dirty="0">
              <a:solidFill>
                <a:schemeClr val="tx1"/>
              </a:solidFill>
              <a:latin typeface="Arial" panose="020B0604020202020204" pitchFamily="34" charset="0"/>
              <a:cs typeface="Arial" panose="020B0604020202020204" pitchFamily="34" charset="0"/>
            </a:rPr>
            <a:t>Acto y resolución impugnado y al responsable del mismo</a:t>
          </a:r>
        </a:p>
      </dsp:txBody>
      <dsp:txXfrm>
        <a:off x="5569432" y="147521"/>
        <a:ext cx="2227509" cy="1336505"/>
      </dsp:txXfrm>
    </dsp:sp>
    <dsp:sp modelId="{F02CC3CB-795F-44E5-9C43-15A6271AFBD2}">
      <dsp:nvSpPr>
        <dsp:cNvPr id="0" name=""/>
        <dsp:cNvSpPr/>
      </dsp:nvSpPr>
      <dsp:spPr>
        <a:xfrm>
          <a:off x="2315467" y="3182851"/>
          <a:ext cx="433434" cy="96428"/>
        </a:xfrm>
        <a:custGeom>
          <a:avLst/>
          <a:gdLst/>
          <a:ahLst/>
          <a:cxnLst/>
          <a:rect l="0" t="0" r="0" b="0"/>
          <a:pathLst>
            <a:path>
              <a:moveTo>
                <a:pt x="0" y="96428"/>
              </a:moveTo>
              <a:lnTo>
                <a:pt x="233817" y="96428"/>
              </a:lnTo>
              <a:lnTo>
                <a:pt x="233817" y="0"/>
              </a:lnTo>
              <a:lnTo>
                <a:pt x="433434" y="0"/>
              </a:lnTo>
            </a:path>
          </a:pathLst>
        </a:custGeom>
        <a:noFill/>
        <a:ln w="9525" cap="flat" cmpd="sng" algn="ctr">
          <a:solidFill>
            <a:schemeClr val="accent5">
              <a:hueOff val="-7450407"/>
              <a:satOff val="29858"/>
              <a:lumOff val="6471"/>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50000"/>
            </a:lnSpc>
            <a:spcBef>
              <a:spcPct val="0"/>
            </a:spcBef>
            <a:spcAft>
              <a:spcPct val="35000"/>
            </a:spcAft>
          </a:pPr>
          <a:endParaRPr lang="es-MX" sz="1200" b="1" kern="1200">
            <a:solidFill>
              <a:schemeClr val="tx1"/>
            </a:solidFill>
            <a:latin typeface="Arial" panose="020B0604020202020204" pitchFamily="34" charset="0"/>
            <a:cs typeface="Arial" panose="020B0604020202020204" pitchFamily="34" charset="0"/>
          </a:endParaRPr>
        </a:p>
      </dsp:txBody>
      <dsp:txXfrm>
        <a:off x="2520336" y="3228501"/>
        <a:ext cx="23697" cy="5128"/>
      </dsp:txXfrm>
    </dsp:sp>
    <dsp:sp modelId="{09DF4BA9-29B3-4269-A036-EBF3E4068605}">
      <dsp:nvSpPr>
        <dsp:cNvPr id="0" name=""/>
        <dsp:cNvSpPr/>
      </dsp:nvSpPr>
      <dsp:spPr>
        <a:xfrm>
          <a:off x="89758" y="2141419"/>
          <a:ext cx="2227509" cy="2275721"/>
        </a:xfrm>
        <a:prstGeom prst="rect">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100000"/>
            </a:lnSpc>
            <a:spcBef>
              <a:spcPct val="0"/>
            </a:spcBef>
            <a:spcAft>
              <a:spcPct val="35000"/>
            </a:spcAft>
          </a:pPr>
          <a:r>
            <a:rPr lang="es-MX" sz="1400" b="1" kern="1200" dirty="0">
              <a:solidFill>
                <a:schemeClr val="tx1"/>
              </a:solidFill>
              <a:latin typeface="Arial" panose="020B0604020202020204" pitchFamily="34" charset="0"/>
              <a:cs typeface="Arial" panose="020B0604020202020204" pitchFamily="34" charset="0"/>
            </a:rPr>
            <a:t>Mencionar los agravios que cause el acto impugnado, los preceptos presuntamente violados y, en su caso, las razones para las que se solicite la no aplicación de leyes por estimarlas contrarias a la constitución.</a:t>
          </a:r>
        </a:p>
      </dsp:txBody>
      <dsp:txXfrm>
        <a:off x="89758" y="2141419"/>
        <a:ext cx="2227509" cy="2275721"/>
      </dsp:txXfrm>
    </dsp:sp>
    <dsp:sp modelId="{1F1CF898-3DA9-43AD-AAA0-BFAF1285EFC0}">
      <dsp:nvSpPr>
        <dsp:cNvPr id="0" name=""/>
        <dsp:cNvSpPr/>
      </dsp:nvSpPr>
      <dsp:spPr>
        <a:xfrm>
          <a:off x="5007012" y="3182851"/>
          <a:ext cx="530019" cy="96428"/>
        </a:xfrm>
        <a:custGeom>
          <a:avLst/>
          <a:gdLst/>
          <a:ahLst/>
          <a:cxnLst/>
          <a:rect l="0" t="0" r="0" b="0"/>
          <a:pathLst>
            <a:path>
              <a:moveTo>
                <a:pt x="0" y="0"/>
              </a:moveTo>
              <a:lnTo>
                <a:pt x="282109" y="0"/>
              </a:lnTo>
              <a:lnTo>
                <a:pt x="282109" y="96428"/>
              </a:lnTo>
              <a:lnTo>
                <a:pt x="530019" y="96428"/>
              </a:lnTo>
            </a:path>
          </a:pathLst>
        </a:custGeom>
        <a:noFill/>
        <a:ln w="9525" cap="flat" cmpd="sng" algn="ctr">
          <a:solidFill>
            <a:schemeClr val="accent5">
              <a:hueOff val="-9933876"/>
              <a:satOff val="39811"/>
              <a:lumOff val="8628"/>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50000"/>
            </a:lnSpc>
            <a:spcBef>
              <a:spcPct val="0"/>
            </a:spcBef>
            <a:spcAft>
              <a:spcPct val="35000"/>
            </a:spcAft>
          </a:pPr>
          <a:endParaRPr lang="es-MX" sz="1200" b="1" kern="1200">
            <a:solidFill>
              <a:schemeClr val="tx1"/>
            </a:solidFill>
            <a:latin typeface="Arial" panose="020B0604020202020204" pitchFamily="34" charset="0"/>
            <a:cs typeface="Arial" panose="020B0604020202020204" pitchFamily="34" charset="0"/>
          </a:endParaRPr>
        </a:p>
      </dsp:txBody>
      <dsp:txXfrm>
        <a:off x="5257800" y="3228501"/>
        <a:ext cx="28442" cy="5128"/>
      </dsp:txXfrm>
    </dsp:sp>
    <dsp:sp modelId="{BE6E84BA-486E-435C-9063-05AFA3872734}">
      <dsp:nvSpPr>
        <dsp:cNvPr id="0" name=""/>
        <dsp:cNvSpPr/>
      </dsp:nvSpPr>
      <dsp:spPr>
        <a:xfrm>
          <a:off x="2781302" y="2133600"/>
          <a:ext cx="2227509" cy="2098501"/>
        </a:xfrm>
        <a:prstGeom prst="rect">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100000"/>
            </a:lnSpc>
            <a:spcBef>
              <a:spcPct val="0"/>
            </a:spcBef>
            <a:spcAft>
              <a:spcPct val="35000"/>
            </a:spcAft>
          </a:pPr>
          <a:r>
            <a:rPr lang="es-MX" sz="1600" b="1" kern="1200" dirty="0">
              <a:solidFill>
                <a:schemeClr val="tx1"/>
              </a:solidFill>
              <a:latin typeface="Arial" panose="020B0604020202020204" pitchFamily="34" charset="0"/>
              <a:cs typeface="Arial" panose="020B0604020202020204" pitchFamily="34" charset="0"/>
            </a:rPr>
            <a:t>Ofrecer pruebas, mencionando las que solicitó y que no le fueron expedidas en tiempo, justificando que dicha petición la hizo oportunamente. </a:t>
          </a:r>
        </a:p>
      </dsp:txBody>
      <dsp:txXfrm>
        <a:off x="2781302" y="2133600"/>
        <a:ext cx="2227509" cy="2098501"/>
      </dsp:txXfrm>
    </dsp:sp>
    <dsp:sp modelId="{2EF41054-C8EB-4487-8056-51B6C63502C1}">
      <dsp:nvSpPr>
        <dsp:cNvPr id="0" name=""/>
        <dsp:cNvSpPr/>
      </dsp:nvSpPr>
      <dsp:spPr>
        <a:xfrm>
          <a:off x="5569432" y="2209801"/>
          <a:ext cx="2227509" cy="2138957"/>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150000"/>
            </a:lnSpc>
            <a:spcBef>
              <a:spcPct val="0"/>
            </a:spcBef>
            <a:spcAft>
              <a:spcPct val="35000"/>
            </a:spcAft>
          </a:pPr>
          <a:r>
            <a:rPr lang="es-MX" sz="1600" b="1" kern="1200" dirty="0">
              <a:solidFill>
                <a:schemeClr val="tx1"/>
              </a:solidFill>
              <a:latin typeface="Arial" panose="020B0604020202020204" pitchFamily="34" charset="0"/>
              <a:cs typeface="Arial" panose="020B0604020202020204" pitchFamily="34" charset="0"/>
            </a:rPr>
            <a:t>Con</a:t>
          </a:r>
          <a:r>
            <a:rPr lang="es-MX" sz="1600" b="1" kern="1200" baseline="0" dirty="0">
              <a:solidFill>
                <a:schemeClr val="tx1"/>
              </a:solidFill>
              <a:latin typeface="Arial" panose="020B0604020202020204" pitchFamily="34" charset="0"/>
              <a:cs typeface="Arial" panose="020B0604020202020204" pitchFamily="34" charset="0"/>
            </a:rPr>
            <a:t> el escrito se debe acompañar el o los documentos necesarios para acreditar la personería. </a:t>
          </a:r>
          <a:endParaRPr lang="es-MX" sz="1600" b="1" kern="1200" dirty="0">
            <a:solidFill>
              <a:schemeClr val="tx1"/>
            </a:solidFill>
            <a:latin typeface="Arial" panose="020B0604020202020204" pitchFamily="34" charset="0"/>
            <a:cs typeface="Arial" panose="020B0604020202020204" pitchFamily="34" charset="0"/>
          </a:endParaRPr>
        </a:p>
      </dsp:txBody>
      <dsp:txXfrm>
        <a:off x="5569432" y="2209801"/>
        <a:ext cx="2227509" cy="2138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CF66-030E-4DAD-9B70-B503B44BDCB9}">
      <dsp:nvSpPr>
        <dsp:cNvPr id="0" name=""/>
        <dsp:cNvSpPr/>
      </dsp:nvSpPr>
      <dsp:spPr>
        <a:xfrm>
          <a:off x="1079614" y="-85228"/>
          <a:ext cx="1764422" cy="1213646"/>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a:solidFill>
                <a:schemeClr val="tx1"/>
              </a:solidFill>
              <a:latin typeface="Arial" panose="020B0604020202020204" pitchFamily="34" charset="0"/>
              <a:cs typeface="Arial" panose="020B0604020202020204" pitchFamily="34" charset="0"/>
            </a:rPr>
            <a:t>Documentales </a:t>
          </a:r>
          <a:r>
            <a:rPr lang="es-MX" sz="1600" b="1" kern="1200" dirty="0" smtClean="0">
              <a:solidFill>
                <a:schemeClr val="tx1"/>
              </a:solidFill>
              <a:latin typeface="Arial" panose="020B0604020202020204" pitchFamily="34" charset="0"/>
              <a:cs typeface="Arial" panose="020B0604020202020204" pitchFamily="34" charset="0"/>
            </a:rPr>
            <a:t>Públicas (tienen valor probatorio Pleno, salvo prueba en contrario)</a:t>
          </a:r>
          <a:endParaRPr lang="es-MX" sz="1600" b="1" kern="1200" dirty="0">
            <a:solidFill>
              <a:schemeClr val="tx1"/>
            </a:solidFill>
            <a:latin typeface="Arial" panose="020B0604020202020204" pitchFamily="34" charset="0"/>
            <a:cs typeface="Arial" panose="020B0604020202020204" pitchFamily="34" charset="0"/>
          </a:endParaRPr>
        </a:p>
      </dsp:txBody>
      <dsp:txXfrm>
        <a:off x="1115160" y="-49682"/>
        <a:ext cx="1693330" cy="1142554"/>
      </dsp:txXfrm>
    </dsp:sp>
    <dsp:sp modelId="{DED4E29B-7DFE-4FEA-B16F-9B1A0C0F36A9}">
      <dsp:nvSpPr>
        <dsp:cNvPr id="0" name=""/>
        <dsp:cNvSpPr/>
      </dsp:nvSpPr>
      <dsp:spPr>
        <a:xfrm>
          <a:off x="3445468" y="85228"/>
          <a:ext cx="1570916" cy="872731"/>
        </a:xfrm>
        <a:prstGeom prst="roundRect">
          <a:avLst>
            <a:gd name="adj" fmla="val 10000"/>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a:solidFill>
                <a:schemeClr val="tx1"/>
              </a:solidFill>
              <a:latin typeface="Arial" panose="020B0604020202020204" pitchFamily="34" charset="0"/>
              <a:cs typeface="Arial" panose="020B0604020202020204" pitchFamily="34" charset="0"/>
            </a:rPr>
            <a:t>Documentales Privadas</a:t>
          </a:r>
        </a:p>
      </dsp:txBody>
      <dsp:txXfrm>
        <a:off x="3471029" y="110789"/>
        <a:ext cx="1519794" cy="821609"/>
      </dsp:txXfrm>
    </dsp:sp>
    <dsp:sp modelId="{6EF08351-9896-4D66-91CA-8F0EA6F78F03}">
      <dsp:nvSpPr>
        <dsp:cNvPr id="0" name=""/>
        <dsp:cNvSpPr/>
      </dsp:nvSpPr>
      <dsp:spPr>
        <a:xfrm>
          <a:off x="2720725" y="3794337"/>
          <a:ext cx="654548" cy="654548"/>
        </a:xfrm>
        <a:prstGeom prst="triangle">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D4FB772-CB65-4F46-A060-13B82B95B9C8}">
      <dsp:nvSpPr>
        <dsp:cNvPr id="0" name=""/>
        <dsp:cNvSpPr/>
      </dsp:nvSpPr>
      <dsp:spPr>
        <a:xfrm rot="240000">
          <a:off x="1083754" y="3513855"/>
          <a:ext cx="3928490" cy="274706"/>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444181B-D795-4F54-BA9C-31ABD13DD9B2}">
      <dsp:nvSpPr>
        <dsp:cNvPr id="0" name=""/>
        <dsp:cNvSpPr/>
      </dsp:nvSpPr>
      <dsp:spPr>
        <a:xfrm rot="240000">
          <a:off x="3442472" y="2827021"/>
          <a:ext cx="1567430" cy="73026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a:solidFill>
                <a:schemeClr val="tx1"/>
              </a:solidFill>
              <a:latin typeface="Arial" panose="020B0604020202020204" pitchFamily="34" charset="0"/>
              <a:cs typeface="Arial" panose="020B0604020202020204" pitchFamily="34" charset="0"/>
            </a:rPr>
            <a:t>Confesional y </a:t>
          </a:r>
          <a:r>
            <a:rPr lang="es-MX" sz="1600" b="1" kern="1200" dirty="0" smtClean="0">
              <a:solidFill>
                <a:schemeClr val="tx1"/>
              </a:solidFill>
              <a:latin typeface="Arial" panose="020B0604020202020204" pitchFamily="34" charset="0"/>
              <a:cs typeface="Arial" panose="020B0604020202020204" pitchFamily="34" charset="0"/>
            </a:rPr>
            <a:t>Testimonial</a:t>
          </a:r>
          <a:endParaRPr lang="es-MX" sz="1600" b="1" kern="1200" dirty="0">
            <a:solidFill>
              <a:schemeClr val="tx1"/>
            </a:solidFill>
            <a:latin typeface="Arial" panose="020B0604020202020204" pitchFamily="34" charset="0"/>
            <a:cs typeface="Arial" panose="020B0604020202020204" pitchFamily="34" charset="0"/>
          </a:endParaRPr>
        </a:p>
      </dsp:txBody>
      <dsp:txXfrm>
        <a:off x="3478120" y="2862669"/>
        <a:ext cx="1496134" cy="658966"/>
      </dsp:txXfrm>
    </dsp:sp>
    <dsp:sp modelId="{2B66B62A-2E69-418E-8B73-E80D921E1279}">
      <dsp:nvSpPr>
        <dsp:cNvPr id="0" name=""/>
        <dsp:cNvSpPr/>
      </dsp:nvSpPr>
      <dsp:spPr>
        <a:xfrm rot="240000">
          <a:off x="3499199" y="2041562"/>
          <a:ext cx="1567430" cy="730262"/>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a:solidFill>
                <a:schemeClr val="tx1"/>
              </a:solidFill>
              <a:latin typeface="Arial" panose="020B0604020202020204" pitchFamily="34" charset="0"/>
              <a:cs typeface="Arial" panose="020B0604020202020204" pitchFamily="34" charset="0"/>
            </a:rPr>
            <a:t>Instrumental de actuaciones</a:t>
          </a:r>
          <a:endParaRPr lang="es-MX" sz="1600" b="1" kern="1200" dirty="0">
            <a:solidFill>
              <a:schemeClr val="tx1"/>
            </a:solidFill>
            <a:latin typeface="Arial" panose="020B0604020202020204" pitchFamily="34" charset="0"/>
            <a:cs typeface="Arial" panose="020B0604020202020204" pitchFamily="34" charset="0"/>
          </a:endParaRPr>
        </a:p>
      </dsp:txBody>
      <dsp:txXfrm>
        <a:off x="3534847" y="2077210"/>
        <a:ext cx="1496134" cy="658966"/>
      </dsp:txXfrm>
    </dsp:sp>
    <dsp:sp modelId="{FA832978-3558-4DB7-A2A1-BC3DD14E681F}">
      <dsp:nvSpPr>
        <dsp:cNvPr id="0" name=""/>
        <dsp:cNvSpPr/>
      </dsp:nvSpPr>
      <dsp:spPr>
        <a:xfrm rot="240000">
          <a:off x="3560611" y="1273231"/>
          <a:ext cx="1558062" cy="730917"/>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Arial" panose="020B0604020202020204" pitchFamily="34" charset="0"/>
              <a:cs typeface="Arial" panose="020B0604020202020204" pitchFamily="34" charset="0"/>
            </a:rPr>
            <a:t>Presunciones </a:t>
          </a:r>
          <a:r>
            <a:rPr lang="es-MX" sz="1600" b="1" kern="1200" dirty="0">
              <a:solidFill>
                <a:schemeClr val="tx1"/>
              </a:solidFill>
              <a:latin typeface="Arial" panose="020B0604020202020204" pitchFamily="34" charset="0"/>
              <a:cs typeface="Arial" panose="020B0604020202020204" pitchFamily="34" charset="0"/>
            </a:rPr>
            <a:t>legales y </a:t>
          </a:r>
          <a:r>
            <a:rPr lang="es-MX" sz="1600" b="1" kern="1200" dirty="0" smtClean="0">
              <a:solidFill>
                <a:schemeClr val="tx1"/>
              </a:solidFill>
              <a:latin typeface="Arial" panose="020B0604020202020204" pitchFamily="34" charset="0"/>
              <a:cs typeface="Arial" panose="020B0604020202020204" pitchFamily="34" charset="0"/>
            </a:rPr>
            <a:t>humanas. </a:t>
          </a:r>
        </a:p>
      </dsp:txBody>
      <dsp:txXfrm>
        <a:off x="3596291" y="1308911"/>
        <a:ext cx="1486702" cy="659557"/>
      </dsp:txXfrm>
    </dsp:sp>
    <dsp:sp modelId="{6711C37F-C8D3-40CD-A4D4-76852B4DCCCC}">
      <dsp:nvSpPr>
        <dsp:cNvPr id="0" name=""/>
        <dsp:cNvSpPr/>
      </dsp:nvSpPr>
      <dsp:spPr>
        <a:xfrm rot="240000">
          <a:off x="1195188" y="2669929"/>
          <a:ext cx="1567430" cy="730262"/>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a:solidFill>
                <a:schemeClr val="tx1"/>
              </a:solidFill>
              <a:latin typeface="Arial" panose="020B0604020202020204" pitchFamily="34" charset="0"/>
              <a:cs typeface="Arial" panose="020B0604020202020204" pitchFamily="34" charset="0"/>
            </a:rPr>
            <a:t>Supervenientes</a:t>
          </a:r>
          <a:endParaRPr lang="es-MX" sz="1600" b="1" kern="1200" dirty="0">
            <a:solidFill>
              <a:schemeClr val="tx1"/>
            </a:solidFill>
            <a:latin typeface="Arial" panose="020B0604020202020204" pitchFamily="34" charset="0"/>
            <a:cs typeface="Arial" panose="020B0604020202020204" pitchFamily="34" charset="0"/>
          </a:endParaRPr>
        </a:p>
      </dsp:txBody>
      <dsp:txXfrm>
        <a:off x="1230836" y="2705577"/>
        <a:ext cx="1496134" cy="658966"/>
      </dsp:txXfrm>
    </dsp:sp>
    <dsp:sp modelId="{2B37D65D-F2B8-4910-8056-DAF515ED2368}">
      <dsp:nvSpPr>
        <dsp:cNvPr id="0" name=""/>
        <dsp:cNvSpPr/>
      </dsp:nvSpPr>
      <dsp:spPr>
        <a:xfrm rot="240000">
          <a:off x="1251916" y="1884471"/>
          <a:ext cx="1567430" cy="73026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a:solidFill>
                <a:schemeClr val="tx1"/>
              </a:solidFill>
              <a:latin typeface="Arial" panose="020B0604020202020204" pitchFamily="34" charset="0"/>
              <a:cs typeface="Arial" panose="020B0604020202020204" pitchFamily="34" charset="0"/>
            </a:rPr>
            <a:t>Técnicas</a:t>
          </a:r>
          <a:endParaRPr lang="es-MX" sz="1600" b="1" kern="1200" dirty="0">
            <a:solidFill>
              <a:schemeClr val="tx1"/>
            </a:solidFill>
            <a:latin typeface="Arial" panose="020B0604020202020204" pitchFamily="34" charset="0"/>
            <a:cs typeface="Arial" panose="020B0604020202020204" pitchFamily="34" charset="0"/>
          </a:endParaRPr>
        </a:p>
      </dsp:txBody>
      <dsp:txXfrm>
        <a:off x="1287564" y="1920119"/>
        <a:ext cx="1496134" cy="658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519C7-C607-4A68-B87D-B68E1AA9AC3D}">
      <dsp:nvSpPr>
        <dsp:cNvPr id="0" name=""/>
        <dsp:cNvSpPr/>
      </dsp:nvSpPr>
      <dsp:spPr>
        <a:xfrm>
          <a:off x="752246" y="0"/>
          <a:ext cx="3479234" cy="347923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E018B-3334-4D67-A35A-A1EC668E4691}">
      <dsp:nvSpPr>
        <dsp:cNvPr id="0" name=""/>
        <dsp:cNvSpPr/>
      </dsp:nvSpPr>
      <dsp:spPr>
        <a:xfrm>
          <a:off x="1936958" y="289203"/>
          <a:ext cx="3434633" cy="358243"/>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chemeClr val="bg1"/>
              </a:solidFill>
              <a:latin typeface="Arial" panose="020B0604020202020204" pitchFamily="34" charset="0"/>
              <a:cs typeface="Arial" panose="020B0604020202020204" pitchFamily="34" charset="0"/>
            </a:rPr>
            <a:t>Fecha, lugar y órgano que resuelve</a:t>
          </a:r>
        </a:p>
      </dsp:txBody>
      <dsp:txXfrm>
        <a:off x="1954446" y="306691"/>
        <a:ext cx="3399657" cy="323267"/>
      </dsp:txXfrm>
    </dsp:sp>
    <dsp:sp modelId="{068223FD-2009-414C-8B9B-B637FD1C238A}">
      <dsp:nvSpPr>
        <dsp:cNvPr id="0" name=""/>
        <dsp:cNvSpPr/>
      </dsp:nvSpPr>
      <dsp:spPr>
        <a:xfrm>
          <a:off x="1914750" y="744762"/>
          <a:ext cx="3415682" cy="317501"/>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chemeClr val="bg1"/>
              </a:solidFill>
              <a:latin typeface="Arial" panose="020B0604020202020204" pitchFamily="34" charset="0"/>
              <a:cs typeface="Arial" panose="020B0604020202020204" pitchFamily="34" charset="0"/>
            </a:rPr>
            <a:t>Resumen de hechos o puntos de derecho controvertidos </a:t>
          </a:r>
        </a:p>
      </dsp:txBody>
      <dsp:txXfrm>
        <a:off x="1930249" y="760261"/>
        <a:ext cx="3384684" cy="286503"/>
      </dsp:txXfrm>
    </dsp:sp>
    <dsp:sp modelId="{FE574F7C-E0B8-4683-A236-13357404DE90}">
      <dsp:nvSpPr>
        <dsp:cNvPr id="0" name=""/>
        <dsp:cNvSpPr/>
      </dsp:nvSpPr>
      <dsp:spPr>
        <a:xfrm>
          <a:off x="1914750" y="1140268"/>
          <a:ext cx="3415682" cy="232326"/>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solidFill>
                <a:schemeClr val="bg1"/>
              </a:solidFill>
              <a:latin typeface="Arial" panose="020B0604020202020204" pitchFamily="34" charset="0"/>
              <a:cs typeface="Arial" panose="020B0604020202020204" pitchFamily="34" charset="0"/>
            </a:rPr>
            <a:t>Análisis de agravios </a:t>
          </a:r>
        </a:p>
      </dsp:txBody>
      <dsp:txXfrm>
        <a:off x="1926091" y="1151609"/>
        <a:ext cx="3393000" cy="209644"/>
      </dsp:txXfrm>
    </dsp:sp>
    <dsp:sp modelId="{512AF8AA-41BB-4AE9-BF67-CAEB2CC5AC82}">
      <dsp:nvSpPr>
        <dsp:cNvPr id="0" name=""/>
        <dsp:cNvSpPr/>
      </dsp:nvSpPr>
      <dsp:spPr>
        <a:xfrm>
          <a:off x="1909843" y="1468526"/>
          <a:ext cx="3442277" cy="356135"/>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chemeClr val="bg1"/>
              </a:solidFill>
              <a:latin typeface="Arial" panose="020B0604020202020204" pitchFamily="34" charset="0"/>
              <a:cs typeface="Arial" panose="020B0604020202020204" pitchFamily="34" charset="0"/>
            </a:rPr>
            <a:t>Examen y valoración de las pruebas </a:t>
          </a:r>
        </a:p>
      </dsp:txBody>
      <dsp:txXfrm>
        <a:off x="1927228" y="1485911"/>
        <a:ext cx="3407507" cy="321365"/>
      </dsp:txXfrm>
    </dsp:sp>
    <dsp:sp modelId="{3E969CEE-B463-4046-8CAA-7CDD96F6C45B}">
      <dsp:nvSpPr>
        <dsp:cNvPr id="0" name=""/>
        <dsp:cNvSpPr/>
      </dsp:nvSpPr>
      <dsp:spPr>
        <a:xfrm>
          <a:off x="1914750" y="1924636"/>
          <a:ext cx="3442277" cy="35572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solidFill>
                <a:schemeClr val="bg1"/>
              </a:solidFill>
              <a:latin typeface="Arial" panose="020B0604020202020204" pitchFamily="34" charset="0"/>
              <a:cs typeface="Arial" panose="020B0604020202020204" pitchFamily="34" charset="0"/>
            </a:rPr>
            <a:t>Fundamentos jurídicos </a:t>
          </a:r>
        </a:p>
      </dsp:txBody>
      <dsp:txXfrm>
        <a:off x="1932115" y="1942001"/>
        <a:ext cx="3407547" cy="320997"/>
      </dsp:txXfrm>
    </dsp:sp>
    <dsp:sp modelId="{D332A0A7-6B69-4800-ADA8-1F0E61334B57}">
      <dsp:nvSpPr>
        <dsp:cNvPr id="0" name=""/>
        <dsp:cNvSpPr/>
      </dsp:nvSpPr>
      <dsp:spPr>
        <a:xfrm>
          <a:off x="1914750" y="2686050"/>
          <a:ext cx="3442277" cy="29434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solidFill>
                <a:schemeClr val="bg1"/>
              </a:solidFill>
              <a:latin typeface="Arial" panose="020B0604020202020204" pitchFamily="34" charset="0"/>
              <a:cs typeface="Arial" panose="020B0604020202020204" pitchFamily="34" charset="0"/>
            </a:rPr>
            <a:t>Puntos resolutivos </a:t>
          </a:r>
        </a:p>
      </dsp:txBody>
      <dsp:txXfrm>
        <a:off x="1929119" y="2700419"/>
        <a:ext cx="3413539" cy="265606"/>
      </dsp:txXfrm>
    </dsp:sp>
    <dsp:sp modelId="{7C9B116F-D749-49AA-9D97-80B89876DB06}">
      <dsp:nvSpPr>
        <dsp:cNvPr id="0" name=""/>
        <dsp:cNvSpPr/>
      </dsp:nvSpPr>
      <dsp:spPr>
        <a:xfrm>
          <a:off x="1914750" y="3034642"/>
          <a:ext cx="3442277" cy="27177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solidFill>
                <a:schemeClr val="bg1"/>
              </a:solidFill>
              <a:latin typeface="Arial" panose="020B0604020202020204" pitchFamily="34" charset="0"/>
              <a:cs typeface="Arial" panose="020B0604020202020204" pitchFamily="34" charset="0"/>
            </a:rPr>
            <a:t>Plazos para su cumplimiento</a:t>
          </a:r>
        </a:p>
      </dsp:txBody>
      <dsp:txXfrm>
        <a:off x="1928017" y="3047909"/>
        <a:ext cx="3415743" cy="245236"/>
      </dsp:txXfrm>
    </dsp:sp>
    <dsp:sp modelId="{CA44BCBB-252F-4319-B4DA-D84397B5AD52}">
      <dsp:nvSpPr>
        <dsp:cNvPr id="0" name=""/>
        <dsp:cNvSpPr/>
      </dsp:nvSpPr>
      <dsp:spPr>
        <a:xfrm>
          <a:off x="1914750" y="2343150"/>
          <a:ext cx="3442277" cy="294344"/>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latin typeface="Arial" panose="020B0604020202020204" pitchFamily="34" charset="0"/>
              <a:cs typeface="Arial" panose="020B0604020202020204" pitchFamily="34" charset="0"/>
            </a:rPr>
            <a:t>Efectos de la sentencia </a:t>
          </a:r>
          <a:endParaRPr lang="es-ES" sz="1200" b="1" kern="1200" dirty="0">
            <a:solidFill>
              <a:schemeClr val="bg1"/>
            </a:solidFill>
            <a:latin typeface="Arial" panose="020B0604020202020204" pitchFamily="34" charset="0"/>
            <a:cs typeface="Arial" panose="020B0604020202020204" pitchFamily="34" charset="0"/>
          </a:endParaRPr>
        </a:p>
      </dsp:txBody>
      <dsp:txXfrm>
        <a:off x="1929119" y="2357519"/>
        <a:ext cx="3413539" cy="265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0EB34-1ED5-4FA0-AAFF-E28CFCB33104}">
      <dsp:nvSpPr>
        <dsp:cNvPr id="0" name=""/>
        <dsp:cNvSpPr/>
      </dsp:nvSpPr>
      <dsp:spPr>
        <a:xfrm>
          <a:off x="4033" y="459004"/>
          <a:ext cx="1610776" cy="117989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panose="020B0604020202020204" pitchFamily="34" charset="0"/>
              <a:cs typeface="Arial" panose="020B0604020202020204" pitchFamily="34" charset="0"/>
            </a:rPr>
            <a:t>Apercibimiento</a:t>
          </a:r>
        </a:p>
      </dsp:txBody>
      <dsp:txXfrm>
        <a:off x="4033" y="459004"/>
        <a:ext cx="1610776" cy="1179899"/>
      </dsp:txXfrm>
    </dsp:sp>
    <dsp:sp modelId="{ED5BF07F-E0C1-489A-B605-EB358A46FAC1}">
      <dsp:nvSpPr>
        <dsp:cNvPr id="0" name=""/>
        <dsp:cNvSpPr/>
      </dsp:nvSpPr>
      <dsp:spPr>
        <a:xfrm>
          <a:off x="1775886" y="459004"/>
          <a:ext cx="1610776" cy="1179899"/>
        </a:xfrm>
        <a:prstGeom prst="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latin typeface="Arial" panose="020B0604020202020204" pitchFamily="34" charset="0"/>
              <a:cs typeface="Arial" panose="020B0604020202020204" pitchFamily="34" charset="0"/>
            </a:rPr>
            <a:t>Amonestación</a:t>
          </a:r>
        </a:p>
        <a:p>
          <a:pPr lvl="0" algn="ctr" defTabSz="711200">
            <a:lnSpc>
              <a:spcPct val="90000"/>
            </a:lnSpc>
            <a:spcBef>
              <a:spcPct val="0"/>
            </a:spcBef>
            <a:spcAft>
              <a:spcPct val="35000"/>
            </a:spcAft>
          </a:pPr>
          <a:r>
            <a:rPr lang="es-MX" sz="1600" kern="1200" dirty="0" smtClean="0">
              <a:solidFill>
                <a:schemeClr val="tx1"/>
              </a:solidFill>
              <a:latin typeface="Arial" panose="020B0604020202020204" pitchFamily="34" charset="0"/>
              <a:cs typeface="Arial" panose="020B0604020202020204" pitchFamily="34" charset="0"/>
            </a:rPr>
            <a:t>Publica o Privada.</a:t>
          </a:r>
        </a:p>
      </dsp:txBody>
      <dsp:txXfrm>
        <a:off x="1775886" y="459004"/>
        <a:ext cx="1610776" cy="1179899"/>
      </dsp:txXfrm>
    </dsp:sp>
    <dsp:sp modelId="{449A57E8-E228-43A9-B930-FD701095BE5C}">
      <dsp:nvSpPr>
        <dsp:cNvPr id="0" name=""/>
        <dsp:cNvSpPr/>
      </dsp:nvSpPr>
      <dsp:spPr>
        <a:xfrm>
          <a:off x="3547740" y="880"/>
          <a:ext cx="1610776" cy="2096148"/>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panose="020B0604020202020204" pitchFamily="34" charset="0"/>
              <a:cs typeface="Arial" panose="020B0604020202020204" pitchFamily="34" charset="0"/>
            </a:rPr>
            <a:t>Multa de </a:t>
          </a:r>
          <a:r>
            <a:rPr lang="es-MX" sz="1600" b="1" kern="1200" dirty="0">
              <a:solidFill>
                <a:schemeClr val="tx1"/>
              </a:solidFill>
              <a:latin typeface="Arial" panose="020B0604020202020204" pitchFamily="34" charset="0"/>
              <a:cs typeface="Arial" panose="020B0604020202020204" pitchFamily="34" charset="0"/>
            </a:rPr>
            <a:t>cincuenta</a:t>
          </a:r>
          <a:r>
            <a:rPr lang="es-MX" sz="1600" kern="1200" dirty="0">
              <a:solidFill>
                <a:schemeClr val="tx1"/>
              </a:solidFill>
              <a:latin typeface="Arial" panose="020B0604020202020204" pitchFamily="34" charset="0"/>
              <a:cs typeface="Arial" panose="020B0604020202020204" pitchFamily="34" charset="0"/>
            </a:rPr>
            <a:t> hasta </a:t>
          </a:r>
          <a:r>
            <a:rPr lang="es-MX" sz="1600" b="1" kern="1200" dirty="0">
              <a:solidFill>
                <a:schemeClr val="tx1"/>
              </a:solidFill>
              <a:latin typeface="Arial" panose="020B0604020202020204" pitchFamily="34" charset="0"/>
              <a:cs typeface="Arial" panose="020B0604020202020204" pitchFamily="34" charset="0"/>
            </a:rPr>
            <a:t>cinco mil </a:t>
          </a:r>
          <a:r>
            <a:rPr lang="es-MX" sz="1600" kern="1200" dirty="0">
              <a:solidFill>
                <a:schemeClr val="tx1"/>
              </a:solidFill>
              <a:latin typeface="Arial" panose="020B0604020202020204" pitchFamily="34" charset="0"/>
              <a:cs typeface="Arial" panose="020B0604020202020204" pitchFamily="34" charset="0"/>
            </a:rPr>
            <a:t>veces el unidad de medida de actualización con base en el salario mínimo diario general vigente </a:t>
          </a:r>
        </a:p>
      </dsp:txBody>
      <dsp:txXfrm>
        <a:off x="3547740" y="880"/>
        <a:ext cx="1610776" cy="2096148"/>
      </dsp:txXfrm>
    </dsp:sp>
    <dsp:sp modelId="{86D45FA1-DC04-4A92-A1E6-3934B94BBF5F}">
      <dsp:nvSpPr>
        <dsp:cNvPr id="0" name=""/>
        <dsp:cNvSpPr/>
      </dsp:nvSpPr>
      <dsp:spPr>
        <a:xfrm>
          <a:off x="889960" y="2258105"/>
          <a:ext cx="1610776" cy="966465"/>
        </a:xfrm>
        <a:prstGeom prst="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panose="020B0604020202020204" pitchFamily="34" charset="0"/>
              <a:cs typeface="Arial" panose="020B0604020202020204" pitchFamily="34" charset="0"/>
            </a:rPr>
            <a:t>Auxilio de la fuerza pública</a:t>
          </a:r>
        </a:p>
      </dsp:txBody>
      <dsp:txXfrm>
        <a:off x="889960" y="2258105"/>
        <a:ext cx="1610776" cy="966465"/>
      </dsp:txXfrm>
    </dsp:sp>
    <dsp:sp modelId="{89C84166-D6DB-4BF5-8B7A-4AB0BB375AB0}">
      <dsp:nvSpPr>
        <dsp:cNvPr id="0" name=""/>
        <dsp:cNvSpPr/>
      </dsp:nvSpPr>
      <dsp:spPr>
        <a:xfrm>
          <a:off x="2661813" y="2258105"/>
          <a:ext cx="1610776" cy="966465"/>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panose="020B0604020202020204" pitchFamily="34" charset="0"/>
              <a:cs typeface="Arial" panose="020B0604020202020204" pitchFamily="34" charset="0"/>
            </a:rPr>
            <a:t>Arresto hasta por 36 horas.</a:t>
          </a:r>
        </a:p>
      </dsp:txBody>
      <dsp:txXfrm>
        <a:off x="2661813" y="2258105"/>
        <a:ext cx="1610776" cy="9664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4D25-1E2A-4CB7-8FA8-20E1016A47B2}">
      <dsp:nvSpPr>
        <dsp:cNvPr id="0" name=""/>
        <dsp:cNvSpPr/>
      </dsp:nvSpPr>
      <dsp:spPr>
        <a:xfrm>
          <a:off x="0" y="453145"/>
          <a:ext cx="6924080" cy="705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88B3FF6-28C6-4A44-A293-D63FCD46E667}">
      <dsp:nvSpPr>
        <dsp:cNvPr id="0" name=""/>
        <dsp:cNvSpPr/>
      </dsp:nvSpPr>
      <dsp:spPr>
        <a:xfrm>
          <a:off x="346204" y="39865"/>
          <a:ext cx="4846856" cy="8265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3200" tIns="0" rIns="183200" bIns="0" numCol="1" spcCol="1270" anchor="ctr" anchorCtr="0">
          <a:noAutofit/>
        </a:bodyPr>
        <a:lstStyle/>
        <a:p>
          <a:pPr lvl="0" algn="ctr" defTabSz="800100">
            <a:lnSpc>
              <a:spcPct val="90000"/>
            </a:lnSpc>
            <a:spcBef>
              <a:spcPct val="0"/>
            </a:spcBef>
            <a:spcAft>
              <a:spcPct val="35000"/>
            </a:spcAft>
          </a:pPr>
          <a:r>
            <a:rPr lang="es-MX" sz="1800" b="1" kern="1200">
              <a:solidFill>
                <a:schemeClr val="tx1"/>
              </a:solidFill>
              <a:latin typeface="Arial" panose="020B0604020202020204" pitchFamily="34" charset="0"/>
              <a:cs typeface="Arial" panose="020B0604020202020204" pitchFamily="34" charset="0"/>
            </a:rPr>
            <a:t>Confirman el acto o resolución impugnado</a:t>
          </a:r>
          <a:endParaRPr lang="es-MX" sz="1800" b="1" kern="1200" dirty="0">
            <a:solidFill>
              <a:schemeClr val="tx1"/>
            </a:solidFill>
            <a:latin typeface="Arial" panose="020B0604020202020204" pitchFamily="34" charset="0"/>
            <a:cs typeface="Arial" panose="020B0604020202020204" pitchFamily="34" charset="0"/>
          </a:endParaRPr>
        </a:p>
      </dsp:txBody>
      <dsp:txXfrm>
        <a:off x="386553" y="80214"/>
        <a:ext cx="4766158" cy="745862"/>
      </dsp:txXfrm>
    </dsp:sp>
    <dsp:sp modelId="{1CD0639B-BDF2-4C3C-8F9D-24FBBE1E9BC4}">
      <dsp:nvSpPr>
        <dsp:cNvPr id="0" name=""/>
        <dsp:cNvSpPr/>
      </dsp:nvSpPr>
      <dsp:spPr>
        <a:xfrm>
          <a:off x="0" y="2258084"/>
          <a:ext cx="6924080" cy="705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8BF0DB-73B1-4F76-B3D1-34E8EB5EC838}">
      <dsp:nvSpPr>
        <dsp:cNvPr id="0" name=""/>
        <dsp:cNvSpPr/>
      </dsp:nvSpPr>
      <dsp:spPr>
        <a:xfrm>
          <a:off x="345865" y="1309945"/>
          <a:ext cx="4842122" cy="136141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3200" tIns="0" rIns="183200" bIns="0" numCol="1" spcCol="1270" anchor="ctr" anchorCtr="0">
          <a:noAutofit/>
        </a:bodyPr>
        <a:lstStyle/>
        <a:p>
          <a:pPr lvl="0" algn="ctr" defTabSz="800100">
            <a:lnSpc>
              <a:spcPct val="90000"/>
            </a:lnSpc>
            <a:spcBef>
              <a:spcPct val="0"/>
            </a:spcBef>
            <a:spcAft>
              <a:spcPct val="35000"/>
            </a:spcAft>
          </a:pPr>
          <a:r>
            <a:rPr lang="es-MX" sz="1800" b="1" kern="1200" dirty="0">
              <a:solidFill>
                <a:schemeClr val="tx1"/>
              </a:solidFill>
              <a:latin typeface="Arial" panose="020B0604020202020204" pitchFamily="34" charset="0"/>
              <a:cs typeface="Arial" panose="020B0604020202020204" pitchFamily="34" charset="0"/>
            </a:rPr>
            <a:t>Revocan o modifican el acto o resolución impugnado y restituyen al </a:t>
          </a:r>
          <a:r>
            <a:rPr lang="es-MX" sz="1800" b="1" kern="1200" dirty="0" err="1">
              <a:solidFill>
                <a:schemeClr val="tx1"/>
              </a:solidFill>
              <a:latin typeface="Arial" panose="020B0604020202020204" pitchFamily="34" charset="0"/>
              <a:cs typeface="Arial" panose="020B0604020202020204" pitchFamily="34" charset="0"/>
            </a:rPr>
            <a:t>promovente</a:t>
          </a:r>
          <a:r>
            <a:rPr lang="es-MX" sz="1800" b="1" kern="1200" dirty="0">
              <a:solidFill>
                <a:schemeClr val="tx1"/>
              </a:solidFill>
              <a:latin typeface="Arial" panose="020B0604020202020204" pitchFamily="34" charset="0"/>
              <a:cs typeface="Arial" panose="020B0604020202020204" pitchFamily="34" charset="0"/>
            </a:rPr>
            <a:t> en el uso y goce del derecho </a:t>
          </a:r>
          <a:r>
            <a:rPr lang="es-MX" sz="1800" b="1" kern="1200" dirty="0" smtClean="0">
              <a:solidFill>
                <a:schemeClr val="tx1"/>
              </a:solidFill>
              <a:latin typeface="Arial" panose="020B0604020202020204" pitchFamily="34" charset="0"/>
              <a:cs typeface="Arial" panose="020B0604020202020204" pitchFamily="34" charset="0"/>
            </a:rPr>
            <a:t>Político-Electoral </a:t>
          </a:r>
          <a:r>
            <a:rPr lang="es-MX" sz="1800" b="1" kern="1200" dirty="0">
              <a:solidFill>
                <a:schemeClr val="tx1"/>
              </a:solidFill>
              <a:latin typeface="Arial" panose="020B0604020202020204" pitchFamily="34" charset="0"/>
              <a:cs typeface="Arial" panose="020B0604020202020204" pitchFamily="34" charset="0"/>
            </a:rPr>
            <a:t>que le haya sido </a:t>
          </a:r>
          <a:r>
            <a:rPr lang="es-MX" sz="1800" b="1" kern="1200" dirty="0" smtClean="0">
              <a:solidFill>
                <a:schemeClr val="tx1"/>
              </a:solidFill>
              <a:latin typeface="Arial" panose="020B0604020202020204" pitchFamily="34" charset="0"/>
              <a:cs typeface="Arial" panose="020B0604020202020204" pitchFamily="34" charset="0"/>
            </a:rPr>
            <a:t>violado.</a:t>
          </a:r>
          <a:endParaRPr lang="es-MX" sz="1800" b="1" kern="1200" dirty="0">
            <a:solidFill>
              <a:schemeClr val="tx1"/>
            </a:solidFill>
            <a:latin typeface="Arial" panose="020B0604020202020204" pitchFamily="34" charset="0"/>
            <a:cs typeface="Arial" panose="020B0604020202020204" pitchFamily="34" charset="0"/>
          </a:endParaRPr>
        </a:p>
      </dsp:txBody>
      <dsp:txXfrm>
        <a:off x="412324" y="1376404"/>
        <a:ext cx="4709204" cy="1228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A094C-9466-4999-8280-CBAA25F1C1A0}">
      <dsp:nvSpPr>
        <dsp:cNvPr id="0" name=""/>
        <dsp:cNvSpPr/>
      </dsp:nvSpPr>
      <dsp:spPr>
        <a:xfrm>
          <a:off x="788193" y="821"/>
          <a:ext cx="1571625" cy="942975"/>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panose="020B0604020202020204" pitchFamily="34" charset="0"/>
              <a:cs typeface="Arial" panose="020B0604020202020204" pitchFamily="34" charset="0"/>
            </a:rPr>
            <a:t>Nulidad</a:t>
          </a:r>
        </a:p>
      </dsp:txBody>
      <dsp:txXfrm>
        <a:off x="788193" y="821"/>
        <a:ext cx="1571625" cy="942975"/>
      </dsp:txXfrm>
    </dsp:sp>
    <dsp:sp modelId="{8E60D705-D2A0-41EE-B54E-120858F46D4D}">
      <dsp:nvSpPr>
        <dsp:cNvPr id="0" name=""/>
        <dsp:cNvSpPr/>
      </dsp:nvSpPr>
      <dsp:spPr>
        <a:xfrm>
          <a:off x="2516981" y="821"/>
          <a:ext cx="1571625" cy="942975"/>
        </a:xfrm>
        <a:prstGeom prst="rect">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panose="020B0604020202020204" pitchFamily="34" charset="0"/>
              <a:cs typeface="Arial" panose="020B0604020202020204" pitchFamily="34" charset="0"/>
            </a:rPr>
            <a:t>Competencia</a:t>
          </a:r>
        </a:p>
      </dsp:txBody>
      <dsp:txXfrm>
        <a:off x="2516981" y="821"/>
        <a:ext cx="1571625" cy="942975"/>
      </dsp:txXfrm>
    </dsp:sp>
    <dsp:sp modelId="{7E335348-C9B3-41C6-9515-5F3234E6E9E0}">
      <dsp:nvSpPr>
        <dsp:cNvPr id="0" name=""/>
        <dsp:cNvSpPr/>
      </dsp:nvSpPr>
      <dsp:spPr>
        <a:xfrm>
          <a:off x="788193" y="1100958"/>
          <a:ext cx="1571625" cy="942975"/>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panose="020B0604020202020204" pitchFamily="34" charset="0"/>
              <a:cs typeface="Arial" panose="020B0604020202020204" pitchFamily="34" charset="0"/>
            </a:rPr>
            <a:t>Personalidad</a:t>
          </a:r>
        </a:p>
      </dsp:txBody>
      <dsp:txXfrm>
        <a:off x="788193" y="1100958"/>
        <a:ext cx="1571625" cy="942975"/>
      </dsp:txXfrm>
    </dsp:sp>
    <dsp:sp modelId="{3FF2C226-E759-4E20-AE94-AB5C5C7DA376}">
      <dsp:nvSpPr>
        <dsp:cNvPr id="0" name=""/>
        <dsp:cNvSpPr/>
      </dsp:nvSpPr>
      <dsp:spPr>
        <a:xfrm>
          <a:off x="2516981" y="1100958"/>
          <a:ext cx="1571625" cy="942975"/>
        </a:xfrm>
        <a:prstGeom prst="rect">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panose="020B0604020202020204" pitchFamily="34" charset="0"/>
              <a:cs typeface="Arial" panose="020B0604020202020204" pitchFamily="34" charset="0"/>
            </a:rPr>
            <a:t>Acumulación </a:t>
          </a:r>
        </a:p>
      </dsp:txBody>
      <dsp:txXfrm>
        <a:off x="2516981" y="1100958"/>
        <a:ext cx="1571625" cy="942975"/>
      </dsp:txXfrm>
    </dsp:sp>
    <dsp:sp modelId="{E728488F-404F-4717-BA25-810B0F1B07EB}">
      <dsp:nvSpPr>
        <dsp:cNvPr id="0" name=""/>
        <dsp:cNvSpPr/>
      </dsp:nvSpPr>
      <dsp:spPr>
        <a:xfrm>
          <a:off x="1652587" y="2201096"/>
          <a:ext cx="1571625" cy="942975"/>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panose="020B0604020202020204" pitchFamily="34" charset="0"/>
              <a:cs typeface="Arial" panose="020B0604020202020204" pitchFamily="34" charset="0"/>
            </a:rPr>
            <a:t>Excusas</a:t>
          </a:r>
        </a:p>
      </dsp:txBody>
      <dsp:txXfrm>
        <a:off x="1652587" y="2201096"/>
        <a:ext cx="1571625" cy="94297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5265539" y="0"/>
            <a:ext cx="4028440" cy="350520"/>
          </a:xfrm>
          <a:prstGeom prst="rect">
            <a:avLst/>
          </a:prstGeom>
        </p:spPr>
        <p:txBody>
          <a:bodyPr vert="horz" lIns="91440" tIns="45720" rIns="91440" bIns="45720" rtlCol="0"/>
          <a:lstStyle>
            <a:lvl1pPr algn="r">
              <a:defRPr sz="1200"/>
            </a:lvl1pPr>
          </a:lstStyle>
          <a:p>
            <a:fld id="{D2CCA6BB-E83A-4760-89B3-EBAAD45F4C98}" type="datetimeFigureOut">
              <a:rPr lang="es-MX" smtClean="0"/>
              <a:t>10/01/2011</a:t>
            </a:fld>
            <a:endParaRPr lang="es-MX"/>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6658258"/>
            <a:ext cx="4028440" cy="35052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5265539" y="6658258"/>
            <a:ext cx="4028440" cy="350520"/>
          </a:xfrm>
          <a:prstGeom prst="rect">
            <a:avLst/>
          </a:prstGeom>
        </p:spPr>
        <p:txBody>
          <a:bodyPr vert="horz" lIns="91440" tIns="45720" rIns="91440" bIns="45720" rtlCol="0" anchor="b"/>
          <a:lstStyle>
            <a:lvl1pPr algn="r">
              <a:defRPr sz="1200"/>
            </a:lvl1pPr>
          </a:lstStyle>
          <a:p>
            <a:fld id="{66DF7AA3-546D-41C3-8A61-33814E5BF373}" type="slidenum">
              <a:rPr lang="es-MX" smtClean="0"/>
              <a:t>‹Nº›</a:t>
            </a:fld>
            <a:endParaRPr lang="es-MX"/>
          </a:p>
        </p:txBody>
      </p:sp>
    </p:spTree>
    <p:extLst>
      <p:ext uri="{BB962C8B-B14F-4D97-AF65-F5344CB8AC3E}">
        <p14:creationId xmlns:p14="http://schemas.microsoft.com/office/powerpoint/2010/main" val="258182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6DF7AA3-546D-41C3-8A61-33814E5BF373}" type="slidenum">
              <a:rPr lang="es-MX" smtClean="0"/>
              <a:t>13</a:t>
            </a:fld>
            <a:endParaRPr lang="es-MX"/>
          </a:p>
        </p:txBody>
      </p:sp>
    </p:spTree>
    <p:extLst>
      <p:ext uri="{BB962C8B-B14F-4D97-AF65-F5344CB8AC3E}">
        <p14:creationId xmlns:p14="http://schemas.microsoft.com/office/powerpoint/2010/main" val="57842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18.png"/><Relationship Id="rId5" Type="http://schemas.openxmlformats.org/officeDocument/2006/relationships/diagramQuickStyle" Target="../diagrams/quickStyle3.xml"/><Relationship Id="rId10" Type="http://schemas.openxmlformats.org/officeDocument/2006/relationships/image" Target="../media/image17.png"/><Relationship Id="rId4" Type="http://schemas.openxmlformats.org/officeDocument/2006/relationships/diagramLayout" Target="../diagrams/layout3.xm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png"/><Relationship Id="rId7" Type="http://schemas.openxmlformats.org/officeDocument/2006/relationships/diagramQuickStyle" Target="../diagrams/quickStyle4.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9.svg"/><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JURISPRUDENCIA%208-2013%20%20CADICIDAD%20PROCEDIMIENTO%20ESPECIAL%20SANCIONADOR.pdf" TargetMode="Externa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diagramData" Target="../diagrams/data1.xml"/><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57250"/>
            <a:ext cx="9143069" cy="5143500"/>
          </a:xfrm>
          <a:prstGeom prst="rect">
            <a:avLst/>
          </a:prstGeom>
          <a:blipFill dpi="0" rotWithShape="1">
            <a:blip r:embed="rId2"/>
            <a:srcRect/>
            <a:stretch>
              <a:fillRect/>
            </a:stretch>
          </a:blipFill>
        </p:spPr>
        <p:txBody>
          <a:bodyPr wrap="square" lIns="0" tIns="0" rIns="0" bIns="0" rtlCol="0">
            <a:noAutofit/>
          </a:bodyPr>
          <a:lstStyle/>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a:p>
            <a:pPr algn="ctr"/>
            <a:endParaRPr lang="es-MX" sz="1350" b="1" dirty="0">
              <a:latin typeface="Arial" panose="020B0604020202020204" pitchFamily="34" charset="0"/>
              <a:cs typeface="Arial" panose="020B0604020202020204" pitchFamily="34" charset="0"/>
            </a:endParaRPr>
          </a:p>
          <a:p>
            <a:pPr algn="ctr"/>
            <a:endParaRPr lang="es-MX" sz="1350" b="1" dirty="0">
              <a:latin typeface="Arial" panose="020B0604020202020204" pitchFamily="34" charset="0"/>
              <a:cs typeface="Arial" panose="020B0604020202020204" pitchFamily="34" charset="0"/>
            </a:endParaRPr>
          </a:p>
          <a:p>
            <a:pPr algn="ctr"/>
            <a:endParaRPr lang="es-MX" sz="1350" b="1" dirty="0">
              <a:latin typeface="Arial" panose="020B0604020202020204" pitchFamily="34" charset="0"/>
              <a:cs typeface="Arial" panose="020B0604020202020204" pitchFamily="34" charset="0"/>
            </a:endParaRPr>
          </a:p>
          <a:p>
            <a:pPr algn="ctr"/>
            <a:r>
              <a:rPr lang="es-MX" sz="1350" b="1" dirty="0"/>
              <a:t>“QUE TODO EL QUE SE QUEJE CON JUSTICIA TENGA UN TRIBUNAL QUE LO ESCUCHE,</a:t>
            </a:r>
          </a:p>
          <a:p>
            <a:pPr algn="ctr"/>
            <a:r>
              <a:rPr lang="es-MX" sz="1350" b="1" dirty="0"/>
              <a:t> LO AMPARE Y LO DEFIENDA CONTRA EL FUERTE Y EL ARBITRARIO”.</a:t>
            </a:r>
          </a:p>
          <a:p>
            <a:pPr algn="ctr"/>
            <a:r>
              <a:rPr lang="es-MX" sz="1350" dirty="0"/>
              <a:t>José María Morelos y Pavón “El Ciervo de la Nación”.</a:t>
            </a:r>
            <a:endParaRPr lang="es-MX" sz="1350" dirty="0"/>
          </a:p>
          <a:p>
            <a:pPr algn="ctr"/>
            <a:endParaRPr lang="es-MX" sz="1350" b="1" dirty="0"/>
          </a:p>
          <a:p>
            <a:pPr algn="ctr"/>
            <a:endParaRPr lang="es-MX" sz="1350" b="1" dirty="0">
              <a:latin typeface="Arial" panose="020B0604020202020204" pitchFamily="34" charset="0"/>
              <a:cs typeface="Arial" panose="020B0604020202020204" pitchFamily="34" charset="0"/>
            </a:endParaRPr>
          </a:p>
          <a:p>
            <a:pPr algn="ctr"/>
            <a:endParaRPr lang="es-MX" sz="1350" b="1" dirty="0">
              <a:latin typeface="Arial" panose="020B0604020202020204" pitchFamily="34" charset="0"/>
              <a:cs typeface="Arial" panose="020B0604020202020204" pitchFamily="34" charset="0"/>
            </a:endParaRPr>
          </a:p>
          <a:p>
            <a:endParaRPr lang="es-MX" sz="1350" dirty="0">
              <a:latin typeface="Arial" panose="020B0604020202020204" pitchFamily="34" charset="0"/>
              <a:cs typeface="Arial" panose="020B0604020202020204" pitchFamily="34" charset="0"/>
            </a:endParaRPr>
          </a:p>
        </p:txBody>
      </p:sp>
      <p:sp>
        <p:nvSpPr>
          <p:cNvPr id="9" name="object 9"/>
          <p:cNvSpPr/>
          <p:nvPr/>
        </p:nvSpPr>
        <p:spPr>
          <a:xfrm>
            <a:off x="2" y="3131617"/>
            <a:ext cx="6726555" cy="1244727"/>
          </a:xfrm>
          <a:custGeom>
            <a:avLst/>
            <a:gdLst/>
            <a:ahLst/>
            <a:cxnLst/>
            <a:rect l="l" t="t" r="r" b="b"/>
            <a:pathLst>
              <a:path w="8968740" h="1659636">
                <a:moveTo>
                  <a:pt x="0" y="1659636"/>
                </a:moveTo>
                <a:lnTo>
                  <a:pt x="8968740" y="1659636"/>
                </a:lnTo>
                <a:lnTo>
                  <a:pt x="8968740" y="0"/>
                </a:lnTo>
                <a:lnTo>
                  <a:pt x="0" y="0"/>
                </a:lnTo>
                <a:lnTo>
                  <a:pt x="0" y="1659636"/>
                </a:lnTo>
                <a:close/>
              </a:path>
            </a:pathLst>
          </a:custGeom>
          <a:solidFill>
            <a:schemeClr val="tx2">
              <a:lumMod val="75000"/>
            </a:schemeClr>
          </a:solidFill>
        </p:spPr>
        <p:txBody>
          <a:bodyPr wrap="square" lIns="0" tIns="0" rIns="0" bIns="0" rtlCol="0">
            <a:noAutofit/>
          </a:bodyPr>
          <a:lstStyle/>
          <a:p>
            <a:endParaRPr sz="1350" dirty="0"/>
          </a:p>
        </p:txBody>
      </p:sp>
      <p:sp>
        <p:nvSpPr>
          <p:cNvPr id="17" name="16 CuadroTexto"/>
          <p:cNvSpPr txBox="1"/>
          <p:nvPr/>
        </p:nvSpPr>
        <p:spPr>
          <a:xfrm>
            <a:off x="612732" y="3534690"/>
            <a:ext cx="5886450" cy="461665"/>
          </a:xfrm>
          <a:prstGeom prst="rect">
            <a:avLst/>
          </a:prstGeom>
          <a:noFill/>
        </p:spPr>
        <p:txBody>
          <a:bodyPr wrap="square" rtlCol="0">
            <a:spAutoFit/>
          </a:bodyPr>
          <a:lstStyle/>
          <a:p>
            <a:r>
              <a:rPr lang="es-MX" sz="2400" dirty="0">
                <a:solidFill>
                  <a:schemeClr val="bg1"/>
                </a:solidFill>
                <a:latin typeface="Arial" panose="020B0604020202020204" pitchFamily="34" charset="0"/>
                <a:cs typeface="Arial" panose="020B0604020202020204" pitchFamily="34" charset="0"/>
              </a:rPr>
              <a:t>TRIBUNAL ELECTORAL DE TABASCO</a:t>
            </a:r>
          </a:p>
        </p:txBody>
      </p:sp>
      <p:sp>
        <p:nvSpPr>
          <p:cNvPr id="10" name="object 10"/>
          <p:cNvSpPr/>
          <p:nvPr/>
        </p:nvSpPr>
        <p:spPr>
          <a:xfrm>
            <a:off x="6841657" y="3131617"/>
            <a:ext cx="2307716" cy="1244727"/>
          </a:xfrm>
          <a:custGeom>
            <a:avLst/>
            <a:gdLst/>
            <a:ahLst/>
            <a:cxnLst/>
            <a:rect l="l" t="t" r="r" b="b"/>
            <a:pathLst>
              <a:path w="3076955" h="1659636">
                <a:moveTo>
                  <a:pt x="3070859" y="0"/>
                </a:moveTo>
                <a:lnTo>
                  <a:pt x="0" y="0"/>
                </a:lnTo>
                <a:lnTo>
                  <a:pt x="0" y="1659636"/>
                </a:lnTo>
                <a:lnTo>
                  <a:pt x="3070859" y="1659636"/>
                </a:lnTo>
                <a:lnTo>
                  <a:pt x="3070859" y="0"/>
                </a:lnTo>
                <a:close/>
              </a:path>
            </a:pathLst>
          </a:custGeom>
          <a:solidFill>
            <a:schemeClr val="tx2">
              <a:lumMod val="60000"/>
              <a:lumOff val="40000"/>
            </a:schemeClr>
          </a:solidFill>
        </p:spPr>
        <p:txBody>
          <a:bodyPr wrap="square" lIns="0" tIns="0" rIns="0" bIns="0" rtlCol="0">
            <a:noAutofit/>
          </a:bodyPr>
          <a:lstStyle/>
          <a:p>
            <a:endParaRPr sz="1350" dirty="0"/>
          </a:p>
        </p:txBody>
      </p:sp>
      <p:sp>
        <p:nvSpPr>
          <p:cNvPr id="3" name="object 3"/>
          <p:cNvSpPr txBox="1"/>
          <p:nvPr/>
        </p:nvSpPr>
        <p:spPr>
          <a:xfrm>
            <a:off x="7526600" y="3487277"/>
            <a:ext cx="1107096" cy="533400"/>
          </a:xfrm>
          <a:prstGeom prst="rect">
            <a:avLst/>
          </a:prstGeom>
        </p:spPr>
        <p:txBody>
          <a:bodyPr wrap="square" lIns="0" tIns="0" rIns="0" bIns="0" rtlCol="0">
            <a:noAutofit/>
          </a:bodyPr>
          <a:lstStyle/>
          <a:p>
            <a:pPr marL="9525">
              <a:lnSpc>
                <a:spcPts val="4200"/>
              </a:lnSpc>
              <a:spcBef>
                <a:spcPts val="210"/>
              </a:spcBef>
            </a:pPr>
            <a:r>
              <a:rPr sz="6075" spc="3" baseline="2573" dirty="0">
                <a:solidFill>
                  <a:srgbClr val="FFFFFF"/>
                </a:solidFill>
                <a:latin typeface="Bodoni MT"/>
                <a:cs typeface="Bodoni MT"/>
              </a:rPr>
              <a:t>201</a:t>
            </a:r>
            <a:r>
              <a:rPr lang="es-MX" sz="6075" spc="3" baseline="2573" dirty="0">
                <a:solidFill>
                  <a:srgbClr val="FFFFFF"/>
                </a:solidFill>
                <a:latin typeface="Bodoni MT"/>
                <a:cs typeface="Bodoni MT"/>
              </a:rPr>
              <a:t>7</a:t>
            </a:r>
            <a:endParaRPr sz="4050" dirty="0">
              <a:latin typeface="Bodoni MT"/>
              <a:cs typeface="Bodoni MT"/>
            </a:endParaRPr>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750" y="1200150"/>
            <a:ext cx="1714500" cy="1714500"/>
          </a:xfrm>
          <a:prstGeom prst="rect">
            <a:avLst/>
          </a:prstGeom>
        </p:spPr>
      </p:pic>
    </p:spTree>
    <p:extLst>
      <p:ext uri="{BB962C8B-B14F-4D97-AF65-F5344CB8AC3E}">
        <p14:creationId xmlns:p14="http://schemas.microsoft.com/office/powerpoint/2010/main" val="3354010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85852"/>
            <a:ext cx="6000750" cy="398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1371600" y="4267424"/>
            <a:ext cx="6000750" cy="1600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2100" b="1" dirty="0">
                <a:solidFill>
                  <a:schemeClr val="tx1"/>
                </a:solidFill>
                <a:latin typeface="Arial" panose="020B0604020202020204" pitchFamily="34" charset="0"/>
                <a:cs typeface="Arial" panose="020B0604020202020204" pitchFamily="34" charset="0"/>
              </a:rPr>
              <a:t>SISTEMAS DE MEDIOS DE IMPUGNACIÓN EN MATERIA ELECTORAL</a:t>
            </a:r>
          </a:p>
        </p:txBody>
      </p:sp>
    </p:spTree>
    <p:extLst>
      <p:ext uri="{BB962C8B-B14F-4D97-AF65-F5344CB8AC3E}">
        <p14:creationId xmlns:p14="http://schemas.microsoft.com/office/powerpoint/2010/main" val="3084957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 y="845218"/>
            <a:ext cx="9217927" cy="5155532"/>
          </a:xfrm>
          <a:prstGeom prst="rect">
            <a:avLst/>
          </a:prstGeom>
          <a:ln/>
        </p:spPr>
        <p:style>
          <a:lnRef idx="1">
            <a:schemeClr val="accent5"/>
          </a:lnRef>
          <a:fillRef idx="2">
            <a:schemeClr val="accent5"/>
          </a:fillRef>
          <a:effectRef idx="1">
            <a:schemeClr val="accent5"/>
          </a:effectRef>
          <a:fontRef idx="minor">
            <a:schemeClr val="dk1"/>
          </a:fontRef>
        </p:style>
      </p:pic>
      <p:sp>
        <p:nvSpPr>
          <p:cNvPr id="4" name="3 CuadroTexto"/>
          <p:cNvSpPr txBox="1"/>
          <p:nvPr/>
        </p:nvSpPr>
        <p:spPr>
          <a:xfrm>
            <a:off x="457200" y="909205"/>
            <a:ext cx="7486650" cy="4154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MEDIOS DE IMPUGNACIÓN EN MATERIA ELECTORAL</a:t>
            </a:r>
          </a:p>
        </p:txBody>
      </p:sp>
      <p:sp>
        <p:nvSpPr>
          <p:cNvPr id="3" name="2 CuadroTexto"/>
          <p:cNvSpPr txBox="1"/>
          <p:nvPr/>
        </p:nvSpPr>
        <p:spPr>
          <a:xfrm>
            <a:off x="114300" y="2078811"/>
            <a:ext cx="1200150" cy="3231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500" dirty="0">
                <a:latin typeface="Arial" panose="020B0604020202020204" pitchFamily="34" charset="0"/>
                <a:cs typeface="Arial" panose="020B0604020202020204" pitchFamily="34" charset="0"/>
              </a:rPr>
              <a:t>OBJETO</a:t>
            </a:r>
          </a:p>
        </p:txBody>
      </p:sp>
      <p:cxnSp>
        <p:nvCxnSpPr>
          <p:cNvPr id="6" name="5 Conector recto de flecha"/>
          <p:cNvCxnSpPr/>
          <p:nvPr/>
        </p:nvCxnSpPr>
        <p:spPr>
          <a:xfrm>
            <a:off x="1314450" y="2228850"/>
            <a:ext cx="8572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6 CuadroTexto"/>
          <p:cNvSpPr txBox="1"/>
          <p:nvPr/>
        </p:nvSpPr>
        <p:spPr>
          <a:xfrm>
            <a:off x="2228850" y="1591448"/>
            <a:ext cx="60579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Garantizar que todos los actos y resoluciones de las autoridades electorales en los procesos electorales </a:t>
            </a:r>
            <a:r>
              <a:rPr lang="es-MX" sz="1200" dirty="0">
                <a:latin typeface="Arial" panose="020B0604020202020204" pitchFamily="34" charset="0"/>
                <a:cs typeface="Arial" panose="020B0604020202020204" pitchFamily="34" charset="0"/>
              </a:rPr>
              <a:t>se </a:t>
            </a:r>
            <a:r>
              <a:rPr lang="es-MX" sz="1200" dirty="0">
                <a:latin typeface="Arial" panose="020B0604020202020204" pitchFamily="34" charset="0"/>
                <a:cs typeface="Arial" panose="020B0604020202020204" pitchFamily="34" charset="0"/>
              </a:rPr>
              <a:t>sujeten invariablemente, </a:t>
            </a:r>
            <a:r>
              <a:rPr lang="es-MX" sz="1200" dirty="0">
                <a:latin typeface="Arial" panose="020B0604020202020204" pitchFamily="34" charset="0"/>
                <a:cs typeface="Arial" panose="020B0604020202020204" pitchFamily="34" charset="0"/>
              </a:rPr>
              <a:t>a </a:t>
            </a:r>
            <a:r>
              <a:rPr lang="es-MX" sz="1200" dirty="0">
                <a:latin typeface="Arial" panose="020B0604020202020204" pitchFamily="34" charset="0"/>
                <a:cs typeface="Arial" panose="020B0604020202020204" pitchFamily="34" charset="0"/>
              </a:rPr>
              <a:t>los principios de </a:t>
            </a:r>
            <a:r>
              <a:rPr lang="es-MX" sz="1200" b="1" dirty="0">
                <a:latin typeface="Arial" panose="020B0604020202020204" pitchFamily="34" charset="0"/>
                <a:cs typeface="Arial" panose="020B0604020202020204" pitchFamily="34" charset="0"/>
              </a:rPr>
              <a:t>constitucionalidad</a:t>
            </a:r>
            <a:r>
              <a:rPr lang="es-MX" sz="1200" dirty="0">
                <a:latin typeface="Arial" panose="020B0604020202020204" pitchFamily="34" charset="0"/>
                <a:cs typeface="Arial" panose="020B0604020202020204" pitchFamily="34" charset="0"/>
              </a:rPr>
              <a:t> y de </a:t>
            </a:r>
            <a:r>
              <a:rPr lang="es-MX" sz="1200" b="1" dirty="0">
                <a:latin typeface="Arial" panose="020B0604020202020204" pitchFamily="34" charset="0"/>
                <a:cs typeface="Arial" panose="020B0604020202020204" pitchFamily="34" charset="0"/>
              </a:rPr>
              <a:t>legalidad</a:t>
            </a:r>
            <a:r>
              <a:rPr lang="es-MX" sz="1200" dirty="0">
                <a:latin typeface="Arial" panose="020B0604020202020204" pitchFamily="34" charset="0"/>
                <a:cs typeface="Arial" panose="020B0604020202020204" pitchFamily="34" charset="0"/>
              </a:rPr>
              <a:t>; y la </a:t>
            </a:r>
            <a:r>
              <a:rPr lang="es-MX" sz="1200" b="1" dirty="0" err="1">
                <a:latin typeface="Arial" panose="020B0604020202020204" pitchFamily="34" charset="0"/>
                <a:cs typeface="Arial" panose="020B0604020202020204" pitchFamily="34" charset="0"/>
              </a:rPr>
              <a:t>definitividad</a:t>
            </a:r>
            <a:r>
              <a:rPr lang="es-MX" sz="1200" dirty="0">
                <a:latin typeface="Arial" panose="020B0604020202020204" pitchFamily="34" charset="0"/>
                <a:cs typeface="Arial" panose="020B0604020202020204" pitchFamily="34" charset="0"/>
              </a:rPr>
              <a:t> de los distintos actos y etapas de los procesos electorales.</a:t>
            </a:r>
          </a:p>
        </p:txBody>
      </p:sp>
      <p:sp>
        <p:nvSpPr>
          <p:cNvPr id="8" name="7 CuadroTexto"/>
          <p:cNvSpPr txBox="1"/>
          <p:nvPr/>
        </p:nvSpPr>
        <p:spPr>
          <a:xfrm>
            <a:off x="2457452" y="2869048"/>
            <a:ext cx="4086225" cy="300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350" b="1" dirty="0">
                <a:latin typeface="Arial" panose="020B0604020202020204" pitchFamily="34" charset="0"/>
                <a:cs typeface="Arial" panose="020B0604020202020204" pitchFamily="34" charset="0"/>
              </a:rPr>
              <a:t>Medios de Impugnación en Materia Electoral. </a:t>
            </a:r>
          </a:p>
        </p:txBody>
      </p:sp>
      <p:cxnSp>
        <p:nvCxnSpPr>
          <p:cNvPr id="10" name="9 Conector recto"/>
          <p:cNvCxnSpPr/>
          <p:nvPr/>
        </p:nvCxnSpPr>
        <p:spPr>
          <a:xfrm>
            <a:off x="4374573" y="3139972"/>
            <a:ext cx="0" cy="304754"/>
          </a:xfrm>
          <a:prstGeom prst="line">
            <a:avLst/>
          </a:prstGeom>
        </p:spPr>
        <p:style>
          <a:lnRef idx="3">
            <a:schemeClr val="accent2"/>
          </a:lnRef>
          <a:fillRef idx="0">
            <a:schemeClr val="accent2"/>
          </a:fillRef>
          <a:effectRef idx="2">
            <a:schemeClr val="accent2"/>
          </a:effectRef>
          <a:fontRef idx="minor">
            <a:schemeClr val="tx1"/>
          </a:fontRef>
        </p:style>
      </p:cxnSp>
      <p:sp>
        <p:nvSpPr>
          <p:cNvPr id="11" name="10 CuadroTexto"/>
          <p:cNvSpPr txBox="1"/>
          <p:nvPr/>
        </p:nvSpPr>
        <p:spPr>
          <a:xfrm>
            <a:off x="4631153" y="3177945"/>
            <a:ext cx="1485900" cy="230832"/>
          </a:xfrm>
          <a:prstGeom prst="rect">
            <a:avLst/>
          </a:prstGeom>
          <a:noFill/>
        </p:spPr>
        <p:txBody>
          <a:bodyPr wrap="square" rtlCol="0">
            <a:spAutoFit/>
          </a:bodyPr>
          <a:lstStyle/>
          <a:p>
            <a:r>
              <a:rPr lang="es-MX" sz="900" dirty="0">
                <a:latin typeface="Arial" panose="020B0604020202020204" pitchFamily="34" charset="0"/>
                <a:cs typeface="Arial" panose="020B0604020202020204" pitchFamily="34" charset="0"/>
              </a:rPr>
              <a:t>Se integran por</a:t>
            </a:r>
          </a:p>
        </p:txBody>
      </p:sp>
      <p:cxnSp>
        <p:nvCxnSpPr>
          <p:cNvPr id="17" name="16 Conector recto"/>
          <p:cNvCxnSpPr/>
          <p:nvPr/>
        </p:nvCxnSpPr>
        <p:spPr>
          <a:xfrm>
            <a:off x="1085850" y="3434195"/>
            <a:ext cx="70294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21 Conector recto"/>
          <p:cNvCxnSpPr/>
          <p:nvPr/>
        </p:nvCxnSpPr>
        <p:spPr>
          <a:xfrm>
            <a:off x="3314700" y="3434198"/>
            <a:ext cx="0" cy="304754"/>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22 Conector recto"/>
          <p:cNvCxnSpPr/>
          <p:nvPr/>
        </p:nvCxnSpPr>
        <p:spPr>
          <a:xfrm>
            <a:off x="5860473" y="3416970"/>
            <a:ext cx="0" cy="304754"/>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23 Conector recto"/>
          <p:cNvCxnSpPr/>
          <p:nvPr/>
        </p:nvCxnSpPr>
        <p:spPr>
          <a:xfrm>
            <a:off x="8115300" y="3416968"/>
            <a:ext cx="0" cy="304754"/>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24 Conector recto"/>
          <p:cNvCxnSpPr/>
          <p:nvPr/>
        </p:nvCxnSpPr>
        <p:spPr>
          <a:xfrm>
            <a:off x="1085850" y="3416970"/>
            <a:ext cx="0" cy="304754"/>
          </a:xfrm>
          <a:prstGeom prst="line">
            <a:avLst/>
          </a:prstGeom>
        </p:spPr>
        <p:style>
          <a:lnRef idx="3">
            <a:schemeClr val="accent2"/>
          </a:lnRef>
          <a:fillRef idx="0">
            <a:schemeClr val="accent2"/>
          </a:fillRef>
          <a:effectRef idx="2">
            <a:schemeClr val="accent2"/>
          </a:effectRef>
          <a:fontRef idx="minor">
            <a:schemeClr val="tx1"/>
          </a:fontRef>
        </p:style>
      </p:cxnSp>
      <p:sp>
        <p:nvSpPr>
          <p:cNvPr id="26" name="25 CuadroTexto"/>
          <p:cNvSpPr txBox="1"/>
          <p:nvPr/>
        </p:nvSpPr>
        <p:spPr>
          <a:xfrm>
            <a:off x="2343150" y="3738952"/>
            <a:ext cx="1714500" cy="5078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sz="1350" b="1" dirty="0">
                <a:solidFill>
                  <a:schemeClr val="tx1"/>
                </a:solidFill>
                <a:latin typeface="Arial" panose="020B0604020202020204" pitchFamily="34" charset="0"/>
                <a:cs typeface="Arial" panose="020B0604020202020204" pitchFamily="34" charset="0"/>
              </a:rPr>
              <a:t>Juicio de Inconformidad</a:t>
            </a:r>
          </a:p>
        </p:txBody>
      </p:sp>
      <p:sp>
        <p:nvSpPr>
          <p:cNvPr id="27" name="26 CuadroTexto"/>
          <p:cNvSpPr txBox="1"/>
          <p:nvPr/>
        </p:nvSpPr>
        <p:spPr>
          <a:xfrm>
            <a:off x="6993645" y="3723124"/>
            <a:ext cx="2171700"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MX" sz="1350" b="1" dirty="0">
                <a:solidFill>
                  <a:schemeClr val="tx1"/>
                </a:solidFill>
                <a:latin typeface="Arial" panose="020B0604020202020204" pitchFamily="34" charset="0"/>
                <a:cs typeface="Arial" panose="020B0604020202020204" pitchFamily="34" charset="0"/>
              </a:rPr>
              <a:t>Juicio para la Protección de los Derechos Políticos del Ciudadano</a:t>
            </a:r>
          </a:p>
        </p:txBody>
      </p:sp>
      <p:sp>
        <p:nvSpPr>
          <p:cNvPr id="28" name="27 CuadroTexto"/>
          <p:cNvSpPr txBox="1"/>
          <p:nvPr/>
        </p:nvSpPr>
        <p:spPr>
          <a:xfrm>
            <a:off x="280558" y="3721725"/>
            <a:ext cx="1839191" cy="27699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1200" b="1" dirty="0">
                <a:solidFill>
                  <a:schemeClr val="tx1"/>
                </a:solidFill>
                <a:latin typeface="Arial" panose="020B0604020202020204" pitchFamily="34" charset="0"/>
                <a:cs typeface="Arial" panose="020B0604020202020204" pitchFamily="34" charset="0"/>
              </a:rPr>
              <a:t>Recurso de Apelación</a:t>
            </a:r>
          </a:p>
        </p:txBody>
      </p:sp>
      <p:sp>
        <p:nvSpPr>
          <p:cNvPr id="29" name="28 CuadroTexto"/>
          <p:cNvSpPr txBox="1"/>
          <p:nvPr/>
        </p:nvSpPr>
        <p:spPr>
          <a:xfrm>
            <a:off x="4914906" y="3718309"/>
            <a:ext cx="1836593"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1200" b="1" dirty="0">
                <a:solidFill>
                  <a:schemeClr val="tx1"/>
                </a:solidFill>
                <a:latin typeface="Arial" panose="020B0604020202020204" pitchFamily="34" charset="0"/>
                <a:cs typeface="Arial" panose="020B0604020202020204" pitchFamily="34" charset="0"/>
              </a:rPr>
              <a:t>Juicio para Dirimir los Conflictos y Diferencias Laborales </a:t>
            </a:r>
          </a:p>
        </p:txBody>
      </p:sp>
      <p:sp>
        <p:nvSpPr>
          <p:cNvPr id="30" name="29 CuadroTexto"/>
          <p:cNvSpPr txBox="1"/>
          <p:nvPr/>
        </p:nvSpPr>
        <p:spPr>
          <a:xfrm>
            <a:off x="3288723" y="4644133"/>
            <a:ext cx="2171700" cy="30008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sz="1350" b="1" dirty="0">
                <a:solidFill>
                  <a:schemeClr val="tx1"/>
                </a:solidFill>
                <a:latin typeface="Arial" panose="020B0604020202020204" pitchFamily="34" charset="0"/>
                <a:cs typeface="Arial" panose="020B0604020202020204" pitchFamily="34" charset="0"/>
              </a:rPr>
              <a:t>Juicio </a:t>
            </a:r>
            <a:r>
              <a:rPr lang="es-MX" sz="1350" b="1" dirty="0">
                <a:solidFill>
                  <a:schemeClr val="tx1"/>
                </a:solidFill>
                <a:latin typeface="Arial" panose="020B0604020202020204" pitchFamily="34" charset="0"/>
                <a:cs typeface="Arial" panose="020B0604020202020204" pitchFamily="34" charset="0"/>
              </a:rPr>
              <a:t>Electoral</a:t>
            </a:r>
            <a:endParaRPr lang="es-MX" sz="1350" b="1" dirty="0">
              <a:solidFill>
                <a:schemeClr val="tx1"/>
              </a:solidFill>
              <a:latin typeface="Arial" panose="020B0604020202020204" pitchFamily="34" charset="0"/>
              <a:cs typeface="Arial" panose="020B0604020202020204" pitchFamily="34" charset="0"/>
            </a:endParaRPr>
          </a:p>
        </p:txBody>
      </p:sp>
      <p:cxnSp>
        <p:nvCxnSpPr>
          <p:cNvPr id="33" name="32 Conector recto"/>
          <p:cNvCxnSpPr/>
          <p:nvPr/>
        </p:nvCxnSpPr>
        <p:spPr>
          <a:xfrm>
            <a:off x="4374575" y="3444726"/>
            <a:ext cx="25977" cy="1184426"/>
          </a:xfrm>
          <a:prstGeom prst="line">
            <a:avLst/>
          </a:prstGeom>
        </p:spPr>
        <p:style>
          <a:lnRef idx="3">
            <a:schemeClr val="accent2"/>
          </a:lnRef>
          <a:fillRef idx="0">
            <a:schemeClr val="accent2"/>
          </a:fillRef>
          <a:effectRef idx="2">
            <a:schemeClr val="accent2"/>
          </a:effectRef>
          <a:fontRef idx="minor">
            <a:schemeClr val="tx1"/>
          </a:fontRef>
        </p:style>
      </p:cxnSp>
      <p:sp>
        <p:nvSpPr>
          <p:cNvPr id="34" name="33 Nube"/>
          <p:cNvSpPr/>
          <p:nvPr/>
        </p:nvSpPr>
        <p:spPr>
          <a:xfrm>
            <a:off x="371475" y="4286253"/>
            <a:ext cx="1428750" cy="947597"/>
          </a:xfrm>
          <a:prstGeom prst="cloud">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050" b="1" dirty="0">
                <a:latin typeface="Arial" panose="020B0604020202020204" pitchFamily="34" charset="0"/>
                <a:cs typeface="Arial" panose="020B0604020202020204" pitchFamily="34" charset="0"/>
              </a:rPr>
              <a:t>ARTÍCULO 42 LMIMEET</a:t>
            </a:r>
          </a:p>
        </p:txBody>
      </p:sp>
      <p:sp>
        <p:nvSpPr>
          <p:cNvPr id="36" name="35 Nube"/>
          <p:cNvSpPr/>
          <p:nvPr/>
        </p:nvSpPr>
        <p:spPr>
          <a:xfrm>
            <a:off x="1816553" y="4726696"/>
            <a:ext cx="1428750" cy="1102606"/>
          </a:xfrm>
          <a:prstGeom prst="cloud">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050" b="1" dirty="0">
                <a:latin typeface="Arial" panose="020B0604020202020204" pitchFamily="34" charset="0"/>
                <a:cs typeface="Arial" panose="020B0604020202020204" pitchFamily="34" charset="0"/>
              </a:rPr>
              <a:t>ARTÍCULO 51 LMIMEET</a:t>
            </a:r>
          </a:p>
          <a:p>
            <a:pPr algn="ctr"/>
            <a:endParaRPr lang="es-MX" sz="1050" b="1" dirty="0">
              <a:latin typeface="Arial" panose="020B0604020202020204" pitchFamily="34" charset="0"/>
              <a:cs typeface="Arial" panose="020B0604020202020204" pitchFamily="34" charset="0"/>
            </a:endParaRPr>
          </a:p>
        </p:txBody>
      </p:sp>
      <p:sp>
        <p:nvSpPr>
          <p:cNvPr id="37" name="36 Nube"/>
          <p:cNvSpPr/>
          <p:nvPr/>
        </p:nvSpPr>
        <p:spPr>
          <a:xfrm>
            <a:off x="7400925" y="5031496"/>
            <a:ext cx="1428750" cy="969256"/>
          </a:xfrm>
          <a:prstGeom prst="cloud">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050" b="1" dirty="0">
                <a:latin typeface="Arial" panose="020B0604020202020204" pitchFamily="34" charset="0"/>
                <a:cs typeface="Arial" panose="020B0604020202020204" pitchFamily="34" charset="0"/>
              </a:rPr>
              <a:t>ARTÍCULO 72 LMIMEET</a:t>
            </a:r>
          </a:p>
          <a:p>
            <a:pPr algn="ctr"/>
            <a:endParaRPr lang="es-MX" sz="1050" b="1" dirty="0">
              <a:latin typeface="Arial" panose="020B0604020202020204" pitchFamily="34" charset="0"/>
              <a:cs typeface="Arial" panose="020B0604020202020204" pitchFamily="34" charset="0"/>
            </a:endParaRPr>
          </a:p>
        </p:txBody>
      </p:sp>
      <p:sp>
        <p:nvSpPr>
          <p:cNvPr id="38" name="37 Nube"/>
          <p:cNvSpPr/>
          <p:nvPr/>
        </p:nvSpPr>
        <p:spPr>
          <a:xfrm>
            <a:off x="3359608" y="5209747"/>
            <a:ext cx="1827317" cy="685800"/>
          </a:xfrm>
          <a:prstGeom prst="cloud">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050" b="1" dirty="0">
                <a:latin typeface="Arial" panose="020B0604020202020204" pitchFamily="34" charset="0"/>
                <a:cs typeface="Arial" panose="020B0604020202020204" pitchFamily="34" charset="0"/>
              </a:rPr>
              <a:t>ACUERDO DEL </a:t>
            </a:r>
            <a:r>
              <a:rPr lang="es-MX" sz="1050" b="1">
                <a:latin typeface="Arial" panose="020B0604020202020204" pitchFamily="34" charset="0"/>
                <a:cs typeface="Arial" panose="020B0604020202020204" pitchFamily="34" charset="0"/>
              </a:rPr>
              <a:t>PLENO 4/2016</a:t>
            </a:r>
            <a:r>
              <a:rPr lang="es-MX" sz="1050" b="1" dirty="0">
                <a:latin typeface="Arial" panose="020B0604020202020204" pitchFamily="34" charset="0"/>
                <a:cs typeface="Arial" panose="020B0604020202020204" pitchFamily="34" charset="0"/>
              </a:rPr>
              <a:t>.</a:t>
            </a:r>
            <a:endParaRPr lang="es-MX" sz="1050" b="1" dirty="0">
              <a:latin typeface="Arial" panose="020B0604020202020204" pitchFamily="34" charset="0"/>
              <a:cs typeface="Arial" panose="020B0604020202020204" pitchFamily="34" charset="0"/>
            </a:endParaRPr>
          </a:p>
        </p:txBody>
      </p:sp>
      <p:sp>
        <p:nvSpPr>
          <p:cNvPr id="39" name="38 Nube"/>
          <p:cNvSpPr/>
          <p:nvPr/>
        </p:nvSpPr>
        <p:spPr>
          <a:xfrm>
            <a:off x="5257800" y="5014195"/>
            <a:ext cx="1428750" cy="914400"/>
          </a:xfrm>
          <a:prstGeom prst="cloud">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050" b="1" dirty="0">
                <a:latin typeface="Arial" panose="020B0604020202020204" pitchFamily="34" charset="0"/>
                <a:cs typeface="Arial" panose="020B0604020202020204" pitchFamily="34" charset="0"/>
              </a:rPr>
              <a:t>ARTÍCULO 76 LMIMEET</a:t>
            </a:r>
          </a:p>
          <a:p>
            <a:pPr algn="ctr"/>
            <a:endParaRPr lang="es-MX" sz="1050" b="1" dirty="0">
              <a:latin typeface="Arial" panose="020B0604020202020204" pitchFamily="34" charset="0"/>
              <a:cs typeface="Arial" panose="020B0604020202020204" pitchFamily="34" charset="0"/>
            </a:endParaRPr>
          </a:p>
        </p:txBody>
      </p:sp>
      <p:cxnSp>
        <p:nvCxnSpPr>
          <p:cNvPr id="42" name="41 Conector recto"/>
          <p:cNvCxnSpPr/>
          <p:nvPr/>
        </p:nvCxnSpPr>
        <p:spPr>
          <a:xfrm>
            <a:off x="1085850" y="3998722"/>
            <a:ext cx="0" cy="304754"/>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44 Conector recto"/>
          <p:cNvCxnSpPr/>
          <p:nvPr/>
        </p:nvCxnSpPr>
        <p:spPr>
          <a:xfrm>
            <a:off x="4400550" y="4947955"/>
            <a:ext cx="0" cy="261797"/>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45 Conector recto"/>
          <p:cNvCxnSpPr/>
          <p:nvPr/>
        </p:nvCxnSpPr>
        <p:spPr>
          <a:xfrm>
            <a:off x="5860473" y="4341557"/>
            <a:ext cx="0" cy="696331"/>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47 Conector recto"/>
          <p:cNvCxnSpPr>
            <a:endCxn id="37" idx="3"/>
          </p:cNvCxnSpPr>
          <p:nvPr/>
        </p:nvCxnSpPr>
        <p:spPr>
          <a:xfrm>
            <a:off x="8115300" y="4440226"/>
            <a:ext cx="0" cy="646686"/>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51 Conector recto"/>
          <p:cNvCxnSpPr/>
          <p:nvPr/>
        </p:nvCxnSpPr>
        <p:spPr>
          <a:xfrm>
            <a:off x="2971800" y="4249833"/>
            <a:ext cx="0" cy="476867"/>
          </a:xfrm>
          <a:prstGeom prst="line">
            <a:avLst/>
          </a:prstGeom>
        </p:spPr>
        <p:style>
          <a:lnRef idx="3">
            <a:schemeClr val="accent2"/>
          </a:lnRef>
          <a:fillRef idx="0">
            <a:schemeClr val="accent2"/>
          </a:fillRef>
          <a:effectRef idx="2">
            <a:schemeClr val="accent2"/>
          </a:effectRef>
          <a:fontRef idx="minor">
            <a:schemeClr val="tx1"/>
          </a:fontRef>
        </p:style>
      </p:cxnSp>
      <p:sp>
        <p:nvSpPr>
          <p:cNvPr id="31" name="27 CuadroTexto"/>
          <p:cNvSpPr txBox="1"/>
          <p:nvPr/>
        </p:nvSpPr>
        <p:spPr>
          <a:xfrm>
            <a:off x="265675" y="2711110"/>
            <a:ext cx="1839191"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1200" b="1" dirty="0">
                <a:solidFill>
                  <a:schemeClr val="tx1"/>
                </a:solidFill>
                <a:latin typeface="Arial" panose="020B0604020202020204" pitchFamily="34" charset="0"/>
                <a:cs typeface="Arial" panose="020B0604020202020204" pitchFamily="34" charset="0"/>
              </a:rPr>
              <a:t>Recurso de </a:t>
            </a:r>
            <a:r>
              <a:rPr lang="es-MX" sz="1200" b="1" dirty="0">
                <a:solidFill>
                  <a:schemeClr val="tx1"/>
                </a:solidFill>
                <a:latin typeface="Arial" panose="020B0604020202020204" pitchFamily="34" charset="0"/>
                <a:cs typeface="Arial" panose="020B0604020202020204" pitchFamily="34" charset="0"/>
              </a:rPr>
              <a:t>Revisión</a:t>
            </a:r>
          </a:p>
          <a:p>
            <a:pPr algn="ctr"/>
            <a:r>
              <a:rPr lang="es-MX" sz="1200" b="1" dirty="0">
                <a:solidFill>
                  <a:schemeClr val="tx1"/>
                </a:solidFill>
                <a:latin typeface="Arial" panose="020B0604020202020204" pitchFamily="34" charset="0"/>
                <a:cs typeface="Arial" panose="020B0604020202020204" pitchFamily="34" charset="0"/>
              </a:rPr>
              <a:t>(administrativo)</a:t>
            </a:r>
            <a:endParaRPr lang="es-MX"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288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286252" y="1028704"/>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PLAZOS</a:t>
            </a:r>
          </a:p>
        </p:txBody>
      </p:sp>
      <p:sp>
        <p:nvSpPr>
          <p:cNvPr id="2" name="1 CuadroTexto"/>
          <p:cNvSpPr txBox="1"/>
          <p:nvPr/>
        </p:nvSpPr>
        <p:spPr>
          <a:xfrm>
            <a:off x="337705" y="2176828"/>
            <a:ext cx="2057400" cy="646331"/>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dirty="0">
                <a:solidFill>
                  <a:schemeClr val="tx1"/>
                </a:solidFill>
                <a:latin typeface="Arial" panose="020B0604020202020204" pitchFamily="34" charset="0"/>
                <a:cs typeface="Arial" panose="020B0604020202020204" pitchFamily="34" charset="0"/>
              </a:rPr>
              <a:t>En proceso electoral </a:t>
            </a:r>
          </a:p>
        </p:txBody>
      </p:sp>
      <p:sp>
        <p:nvSpPr>
          <p:cNvPr id="6" name="5 CuadroTexto"/>
          <p:cNvSpPr txBox="1"/>
          <p:nvPr/>
        </p:nvSpPr>
        <p:spPr>
          <a:xfrm>
            <a:off x="3314700" y="1643332"/>
            <a:ext cx="3086100" cy="300082"/>
          </a:xfrm>
          <a:prstGeom prst="rect">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Todos los días y horas son hábiles </a:t>
            </a:r>
          </a:p>
        </p:txBody>
      </p:sp>
      <p:sp>
        <p:nvSpPr>
          <p:cNvPr id="9" name="8 CuadroTexto"/>
          <p:cNvSpPr txBox="1"/>
          <p:nvPr/>
        </p:nvSpPr>
        <p:spPr>
          <a:xfrm>
            <a:off x="3314700" y="2343152"/>
            <a:ext cx="3086100" cy="92333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Los </a:t>
            </a:r>
            <a:r>
              <a:rPr lang="es-MX" sz="1350" dirty="0">
                <a:solidFill>
                  <a:srgbClr val="FF0000"/>
                </a:solidFill>
                <a:latin typeface="Arial" panose="020B0604020202020204" pitchFamily="34" charset="0"/>
                <a:cs typeface="Arial" panose="020B0604020202020204" pitchFamily="34" charset="0"/>
              </a:rPr>
              <a:t>plazos</a:t>
            </a:r>
            <a:r>
              <a:rPr lang="es-MX" sz="1350" dirty="0">
                <a:latin typeface="Arial" panose="020B0604020202020204" pitchFamily="34" charset="0"/>
                <a:cs typeface="Arial" panose="020B0604020202020204" pitchFamily="34" charset="0"/>
              </a:rPr>
              <a:t> se computan de </a:t>
            </a:r>
            <a:r>
              <a:rPr lang="es-MX" sz="1350" b="1" dirty="0">
                <a:solidFill>
                  <a:srgbClr val="FF0000"/>
                </a:solidFill>
                <a:latin typeface="Arial" panose="020B0604020202020204" pitchFamily="34" charset="0"/>
                <a:cs typeface="Arial" panose="020B0604020202020204" pitchFamily="34" charset="0"/>
              </a:rPr>
              <a:t>momento</a:t>
            </a:r>
            <a:r>
              <a:rPr lang="es-MX" sz="1350" dirty="0">
                <a:latin typeface="Arial" panose="020B0604020202020204" pitchFamily="34" charset="0"/>
                <a:cs typeface="Arial" panose="020B0604020202020204" pitchFamily="34" charset="0"/>
              </a:rPr>
              <a:t> a </a:t>
            </a:r>
            <a:r>
              <a:rPr lang="es-MX" sz="1350" b="1" dirty="0">
                <a:solidFill>
                  <a:srgbClr val="FF0000"/>
                </a:solidFill>
                <a:latin typeface="Arial" panose="020B0604020202020204" pitchFamily="34" charset="0"/>
                <a:cs typeface="Arial" panose="020B0604020202020204" pitchFamily="34" charset="0"/>
              </a:rPr>
              <a:t>momento</a:t>
            </a:r>
            <a:r>
              <a:rPr lang="es-MX" sz="1350" dirty="0">
                <a:latin typeface="Arial" panose="020B0604020202020204" pitchFamily="34" charset="0"/>
                <a:cs typeface="Arial" panose="020B0604020202020204" pitchFamily="34" charset="0"/>
              </a:rPr>
              <a:t> y si están señalados por días, estos se consideran de </a:t>
            </a:r>
            <a:r>
              <a:rPr lang="es-MX" sz="1350" b="1" dirty="0">
                <a:solidFill>
                  <a:srgbClr val="FF0000"/>
                </a:solidFill>
                <a:latin typeface="Arial" panose="020B0604020202020204" pitchFamily="34" charset="0"/>
                <a:cs typeface="Arial" panose="020B0604020202020204" pitchFamily="34" charset="0"/>
              </a:rPr>
              <a:t>veinticuatro horas.</a:t>
            </a:r>
          </a:p>
        </p:txBody>
      </p:sp>
      <p:sp>
        <p:nvSpPr>
          <p:cNvPr id="4" name="3 Abrir llave"/>
          <p:cNvSpPr/>
          <p:nvPr/>
        </p:nvSpPr>
        <p:spPr>
          <a:xfrm>
            <a:off x="2686050" y="1467287"/>
            <a:ext cx="857250" cy="207601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sz="1350"/>
          </a:p>
        </p:txBody>
      </p:sp>
      <p:sp>
        <p:nvSpPr>
          <p:cNvPr id="7" name="6 CuadroTexto"/>
          <p:cNvSpPr txBox="1"/>
          <p:nvPr/>
        </p:nvSpPr>
        <p:spPr>
          <a:xfrm>
            <a:off x="337705" y="4382365"/>
            <a:ext cx="831272" cy="300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350" dirty="0"/>
              <a:t>EJEMPLO</a:t>
            </a:r>
          </a:p>
        </p:txBody>
      </p:sp>
      <p:sp>
        <p:nvSpPr>
          <p:cNvPr id="12" name="11 Elipse"/>
          <p:cNvSpPr/>
          <p:nvPr/>
        </p:nvSpPr>
        <p:spPr>
          <a:xfrm>
            <a:off x="2161309" y="3561587"/>
            <a:ext cx="1428750" cy="74295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050" dirty="0">
                <a:solidFill>
                  <a:schemeClr val="tx1"/>
                </a:solidFill>
                <a:latin typeface="Arial" panose="020B0604020202020204" pitchFamily="34" charset="0"/>
                <a:cs typeface="Arial" panose="020B0604020202020204" pitchFamily="34" charset="0"/>
              </a:rPr>
              <a:t>Notificación del acto impugnado</a:t>
            </a:r>
          </a:p>
        </p:txBody>
      </p:sp>
      <p:cxnSp>
        <p:nvCxnSpPr>
          <p:cNvPr id="14" name="13 Conector recto"/>
          <p:cNvCxnSpPr/>
          <p:nvPr/>
        </p:nvCxnSpPr>
        <p:spPr>
          <a:xfrm>
            <a:off x="3028952" y="4629150"/>
            <a:ext cx="4543425" cy="0"/>
          </a:xfrm>
          <a:prstGeom prst="line">
            <a:avLst/>
          </a:prstGeom>
        </p:spPr>
        <p:style>
          <a:lnRef idx="3">
            <a:schemeClr val="dk1"/>
          </a:lnRef>
          <a:fillRef idx="0">
            <a:schemeClr val="dk1"/>
          </a:fillRef>
          <a:effectRef idx="2">
            <a:schemeClr val="dk1"/>
          </a:effectRef>
          <a:fontRef idx="minor">
            <a:schemeClr val="tx1"/>
          </a:fontRef>
        </p:style>
      </p:cxnSp>
      <p:cxnSp>
        <p:nvCxnSpPr>
          <p:cNvPr id="16" name="15 Conector recto"/>
          <p:cNvCxnSpPr/>
          <p:nvPr/>
        </p:nvCxnSpPr>
        <p:spPr>
          <a:xfrm>
            <a:off x="3829050" y="4257675"/>
            <a:ext cx="0" cy="742950"/>
          </a:xfrm>
          <a:prstGeom prst="line">
            <a:avLst/>
          </a:prstGeom>
        </p:spPr>
        <p:style>
          <a:lnRef idx="3">
            <a:schemeClr val="dk1"/>
          </a:lnRef>
          <a:fillRef idx="0">
            <a:schemeClr val="dk1"/>
          </a:fillRef>
          <a:effectRef idx="2">
            <a:schemeClr val="dk1"/>
          </a:effectRef>
          <a:fontRef idx="minor">
            <a:schemeClr val="tx1"/>
          </a:fontRef>
        </p:style>
      </p:cxnSp>
      <p:cxnSp>
        <p:nvCxnSpPr>
          <p:cNvPr id="18" name="17 Conector recto"/>
          <p:cNvCxnSpPr/>
          <p:nvPr/>
        </p:nvCxnSpPr>
        <p:spPr>
          <a:xfrm>
            <a:off x="4743450" y="4257675"/>
            <a:ext cx="0" cy="742950"/>
          </a:xfrm>
          <a:prstGeom prst="line">
            <a:avLst/>
          </a:prstGeom>
        </p:spPr>
        <p:style>
          <a:lnRef idx="3">
            <a:schemeClr val="dk1"/>
          </a:lnRef>
          <a:fillRef idx="0">
            <a:schemeClr val="dk1"/>
          </a:fillRef>
          <a:effectRef idx="2">
            <a:schemeClr val="dk1"/>
          </a:effectRef>
          <a:fontRef idx="minor">
            <a:schemeClr val="tx1"/>
          </a:fontRef>
        </p:style>
      </p:cxnSp>
      <p:cxnSp>
        <p:nvCxnSpPr>
          <p:cNvPr id="19" name="18 Conector recto"/>
          <p:cNvCxnSpPr/>
          <p:nvPr/>
        </p:nvCxnSpPr>
        <p:spPr>
          <a:xfrm>
            <a:off x="5686425" y="4257675"/>
            <a:ext cx="0" cy="742950"/>
          </a:xfrm>
          <a:prstGeom prst="line">
            <a:avLst/>
          </a:prstGeom>
        </p:spPr>
        <p:style>
          <a:lnRef idx="3">
            <a:schemeClr val="dk1"/>
          </a:lnRef>
          <a:fillRef idx="0">
            <a:schemeClr val="dk1"/>
          </a:fillRef>
          <a:effectRef idx="2">
            <a:schemeClr val="dk1"/>
          </a:effectRef>
          <a:fontRef idx="minor">
            <a:schemeClr val="tx1"/>
          </a:fontRef>
        </p:style>
      </p:cxnSp>
      <p:cxnSp>
        <p:nvCxnSpPr>
          <p:cNvPr id="20" name="19 Conector recto"/>
          <p:cNvCxnSpPr/>
          <p:nvPr/>
        </p:nvCxnSpPr>
        <p:spPr>
          <a:xfrm>
            <a:off x="6619009" y="4260633"/>
            <a:ext cx="0" cy="742950"/>
          </a:xfrm>
          <a:prstGeom prst="line">
            <a:avLst/>
          </a:prstGeom>
        </p:spPr>
        <p:style>
          <a:lnRef idx="3">
            <a:schemeClr val="dk1"/>
          </a:lnRef>
          <a:fillRef idx="0">
            <a:schemeClr val="dk1"/>
          </a:fillRef>
          <a:effectRef idx="2">
            <a:schemeClr val="dk1"/>
          </a:effectRef>
          <a:fontRef idx="minor">
            <a:schemeClr val="tx1"/>
          </a:fontRef>
        </p:style>
      </p:cxnSp>
      <p:sp>
        <p:nvSpPr>
          <p:cNvPr id="23" name="22 CuadroTexto"/>
          <p:cNvSpPr txBox="1"/>
          <p:nvPr/>
        </p:nvSpPr>
        <p:spPr>
          <a:xfrm>
            <a:off x="2896469" y="4327953"/>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DOMINGO</a:t>
            </a:r>
          </a:p>
        </p:txBody>
      </p:sp>
      <p:sp>
        <p:nvSpPr>
          <p:cNvPr id="25" name="24 CuadroTexto"/>
          <p:cNvSpPr txBox="1"/>
          <p:nvPr/>
        </p:nvSpPr>
        <p:spPr>
          <a:xfrm>
            <a:off x="3823858" y="4327954"/>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LUNES</a:t>
            </a:r>
          </a:p>
        </p:txBody>
      </p:sp>
      <p:sp>
        <p:nvSpPr>
          <p:cNvPr id="26" name="25 CuadroTexto"/>
          <p:cNvSpPr txBox="1"/>
          <p:nvPr/>
        </p:nvSpPr>
        <p:spPr>
          <a:xfrm>
            <a:off x="4743452" y="4327954"/>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MARTES</a:t>
            </a:r>
          </a:p>
        </p:txBody>
      </p:sp>
      <p:sp>
        <p:nvSpPr>
          <p:cNvPr id="27" name="26 CuadroTexto"/>
          <p:cNvSpPr txBox="1"/>
          <p:nvPr/>
        </p:nvSpPr>
        <p:spPr>
          <a:xfrm>
            <a:off x="5686427" y="4338516"/>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MIERCOLES</a:t>
            </a:r>
          </a:p>
        </p:txBody>
      </p:sp>
      <p:sp>
        <p:nvSpPr>
          <p:cNvPr id="28" name="27 CuadroTexto"/>
          <p:cNvSpPr txBox="1"/>
          <p:nvPr/>
        </p:nvSpPr>
        <p:spPr>
          <a:xfrm>
            <a:off x="6772277" y="4143106"/>
            <a:ext cx="94297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900" b="1" dirty="0">
                <a:latin typeface="Arial" panose="020B0604020202020204" pitchFamily="34" charset="0"/>
                <a:cs typeface="Arial" panose="020B0604020202020204" pitchFamily="34" charset="0"/>
              </a:rPr>
              <a:t>JUEVES</a:t>
            </a:r>
          </a:p>
          <a:p>
            <a:pPr algn="ctr"/>
            <a:r>
              <a:rPr lang="es-MX" sz="900" b="1" dirty="0">
                <a:latin typeface="Arial" panose="020B0604020202020204" pitchFamily="34" charset="0"/>
                <a:cs typeface="Arial" panose="020B0604020202020204" pitchFamily="34" charset="0"/>
              </a:rPr>
              <a:t>23:59:59 HRS</a:t>
            </a:r>
          </a:p>
        </p:txBody>
      </p:sp>
      <p:sp>
        <p:nvSpPr>
          <p:cNvPr id="29" name="28 Elipse"/>
          <p:cNvSpPr/>
          <p:nvPr/>
        </p:nvSpPr>
        <p:spPr>
          <a:xfrm>
            <a:off x="2744501" y="4504943"/>
            <a:ext cx="314325" cy="25433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sz="1350"/>
          </a:p>
        </p:txBody>
      </p:sp>
      <p:cxnSp>
        <p:nvCxnSpPr>
          <p:cNvPr id="31" name="30 Conector recto de flecha"/>
          <p:cNvCxnSpPr/>
          <p:nvPr/>
        </p:nvCxnSpPr>
        <p:spPr>
          <a:xfrm flipV="1">
            <a:off x="2896466" y="4304537"/>
            <a:ext cx="0" cy="23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144" name="6143 CuadroTexto"/>
          <p:cNvSpPr txBox="1"/>
          <p:nvPr/>
        </p:nvSpPr>
        <p:spPr>
          <a:xfrm>
            <a:off x="4057655" y="4857750"/>
            <a:ext cx="514945" cy="300082"/>
          </a:xfrm>
          <a:prstGeom prst="rect">
            <a:avLst/>
          </a:prstGeom>
          <a:noFill/>
        </p:spPr>
        <p:txBody>
          <a:bodyPr wrap="square" rtlCol="0">
            <a:spAutoFit/>
          </a:bodyPr>
          <a:lstStyle/>
          <a:p>
            <a:pPr algn="ctr"/>
            <a:r>
              <a:rPr lang="es-MX" sz="1350" dirty="0">
                <a:latin typeface="Arial" panose="020B0604020202020204" pitchFamily="34" charset="0"/>
                <a:cs typeface="Arial" panose="020B0604020202020204" pitchFamily="34" charset="0"/>
              </a:rPr>
              <a:t>1</a:t>
            </a:r>
          </a:p>
        </p:txBody>
      </p:sp>
      <p:sp>
        <p:nvSpPr>
          <p:cNvPr id="34" name="33 CuadroTexto"/>
          <p:cNvSpPr txBox="1"/>
          <p:nvPr/>
        </p:nvSpPr>
        <p:spPr>
          <a:xfrm>
            <a:off x="4957470" y="4857750"/>
            <a:ext cx="514945" cy="300082"/>
          </a:xfrm>
          <a:prstGeom prst="rect">
            <a:avLst/>
          </a:prstGeom>
          <a:noFill/>
        </p:spPr>
        <p:txBody>
          <a:bodyPr wrap="square" rtlCol="0">
            <a:spAutoFit/>
          </a:bodyPr>
          <a:lstStyle/>
          <a:p>
            <a:pPr algn="ctr"/>
            <a:r>
              <a:rPr lang="es-MX" sz="1350" dirty="0">
                <a:latin typeface="Arial" panose="020B0604020202020204" pitchFamily="34" charset="0"/>
                <a:cs typeface="Arial" panose="020B0604020202020204" pitchFamily="34" charset="0"/>
              </a:rPr>
              <a:t>2</a:t>
            </a:r>
          </a:p>
        </p:txBody>
      </p:sp>
      <p:sp>
        <p:nvSpPr>
          <p:cNvPr id="35" name="34 CuadroTexto"/>
          <p:cNvSpPr txBox="1"/>
          <p:nvPr/>
        </p:nvSpPr>
        <p:spPr>
          <a:xfrm>
            <a:off x="5914733" y="4857750"/>
            <a:ext cx="514945" cy="300082"/>
          </a:xfrm>
          <a:prstGeom prst="rect">
            <a:avLst/>
          </a:prstGeom>
          <a:noFill/>
        </p:spPr>
        <p:txBody>
          <a:bodyPr wrap="square" rtlCol="0">
            <a:spAutoFit/>
          </a:bodyPr>
          <a:lstStyle/>
          <a:p>
            <a:pPr algn="ctr"/>
            <a:r>
              <a:rPr lang="es-MX" sz="1350" dirty="0">
                <a:latin typeface="Arial" panose="020B0604020202020204" pitchFamily="34" charset="0"/>
                <a:cs typeface="Arial" panose="020B0604020202020204" pitchFamily="34" charset="0"/>
              </a:rPr>
              <a:t>3</a:t>
            </a:r>
          </a:p>
        </p:txBody>
      </p:sp>
      <p:sp>
        <p:nvSpPr>
          <p:cNvPr id="36" name="35 CuadroTexto"/>
          <p:cNvSpPr txBox="1"/>
          <p:nvPr/>
        </p:nvSpPr>
        <p:spPr>
          <a:xfrm>
            <a:off x="7155145" y="4759276"/>
            <a:ext cx="400347" cy="300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4</a:t>
            </a:r>
          </a:p>
        </p:txBody>
      </p:sp>
      <p:sp>
        <p:nvSpPr>
          <p:cNvPr id="6145" name="6144 CuadroTexto"/>
          <p:cNvSpPr txBox="1"/>
          <p:nvPr/>
        </p:nvSpPr>
        <p:spPr>
          <a:xfrm>
            <a:off x="7155147" y="3276659"/>
            <a:ext cx="1499891" cy="369332"/>
          </a:xfrm>
          <a:prstGeom prst="rect">
            <a:avLst/>
          </a:prstGeom>
          <a:noFill/>
        </p:spPr>
        <p:txBody>
          <a:bodyPr wrap="square" rtlCol="0">
            <a:spAutoFit/>
          </a:bodyPr>
          <a:lstStyle/>
          <a:p>
            <a:r>
              <a:rPr lang="es-MX" b="1" dirty="0">
                <a:solidFill>
                  <a:srgbClr val="FF0000"/>
                </a:solidFill>
                <a:latin typeface="Arial" panose="020B0604020202020204" pitchFamily="34" charset="0"/>
                <a:cs typeface="Arial" panose="020B0604020202020204" pitchFamily="34" charset="0"/>
              </a:rPr>
              <a:t>Límite</a:t>
            </a:r>
          </a:p>
        </p:txBody>
      </p:sp>
      <p:sp>
        <p:nvSpPr>
          <p:cNvPr id="6147" name="6146 CuadroTexto"/>
          <p:cNvSpPr txBox="1"/>
          <p:nvPr/>
        </p:nvSpPr>
        <p:spPr>
          <a:xfrm>
            <a:off x="7905091" y="4224081"/>
            <a:ext cx="108584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s-MX" sz="1200" dirty="0">
                <a:latin typeface="Arial" panose="020B0604020202020204" pitchFamily="34" charset="0"/>
                <a:cs typeface="Arial" panose="020B0604020202020204" pitchFamily="34" charset="0"/>
              </a:rPr>
              <a:t>Presentación del medio de impugnación.</a:t>
            </a:r>
          </a:p>
        </p:txBody>
      </p:sp>
      <p:cxnSp>
        <p:nvCxnSpPr>
          <p:cNvPr id="6149" name="6148 Conector recto"/>
          <p:cNvCxnSpPr/>
          <p:nvPr/>
        </p:nvCxnSpPr>
        <p:spPr>
          <a:xfrm flipV="1">
            <a:off x="8448011" y="3886203"/>
            <a:ext cx="0" cy="347075"/>
          </a:xfrm>
          <a:prstGeom prst="line">
            <a:avLst/>
          </a:prstGeom>
        </p:spPr>
        <p:style>
          <a:lnRef idx="3">
            <a:schemeClr val="dk1"/>
          </a:lnRef>
          <a:fillRef idx="0">
            <a:schemeClr val="dk1"/>
          </a:fillRef>
          <a:effectRef idx="2">
            <a:schemeClr val="dk1"/>
          </a:effectRef>
          <a:fontRef idx="minor">
            <a:schemeClr val="tx1"/>
          </a:fontRef>
        </p:style>
      </p:cxnSp>
      <p:cxnSp>
        <p:nvCxnSpPr>
          <p:cNvPr id="6153" name="6152 Conector recto"/>
          <p:cNvCxnSpPr/>
          <p:nvPr/>
        </p:nvCxnSpPr>
        <p:spPr>
          <a:xfrm flipH="1">
            <a:off x="7358364" y="3886200"/>
            <a:ext cx="1089653" cy="0"/>
          </a:xfrm>
          <a:prstGeom prst="line">
            <a:avLst/>
          </a:prstGeom>
        </p:spPr>
        <p:style>
          <a:lnRef idx="3">
            <a:schemeClr val="dk1"/>
          </a:lnRef>
          <a:fillRef idx="0">
            <a:schemeClr val="dk1"/>
          </a:fillRef>
          <a:effectRef idx="2">
            <a:schemeClr val="dk1"/>
          </a:effectRef>
          <a:fontRef idx="minor">
            <a:schemeClr val="tx1"/>
          </a:fontRef>
        </p:style>
      </p:cxnSp>
      <p:cxnSp>
        <p:nvCxnSpPr>
          <p:cNvPr id="6156" name="6155 Conector recto de flecha"/>
          <p:cNvCxnSpPr/>
          <p:nvPr/>
        </p:nvCxnSpPr>
        <p:spPr>
          <a:xfrm>
            <a:off x="7358360" y="3886203"/>
            <a:ext cx="0" cy="2569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47 Conector recto"/>
          <p:cNvCxnSpPr/>
          <p:nvPr/>
        </p:nvCxnSpPr>
        <p:spPr>
          <a:xfrm flipV="1">
            <a:off x="8448215" y="4857753"/>
            <a:ext cx="0" cy="347075"/>
          </a:xfrm>
          <a:prstGeom prst="line">
            <a:avLst/>
          </a:prstGeom>
        </p:spPr>
        <p:style>
          <a:lnRef idx="3">
            <a:schemeClr val="dk1"/>
          </a:lnRef>
          <a:fillRef idx="0">
            <a:schemeClr val="dk1"/>
          </a:fillRef>
          <a:effectRef idx="2">
            <a:schemeClr val="dk1"/>
          </a:effectRef>
          <a:fontRef idx="minor">
            <a:schemeClr val="tx1"/>
          </a:fontRef>
        </p:style>
      </p:cxnSp>
      <p:cxnSp>
        <p:nvCxnSpPr>
          <p:cNvPr id="49" name="48 Conector recto"/>
          <p:cNvCxnSpPr/>
          <p:nvPr/>
        </p:nvCxnSpPr>
        <p:spPr>
          <a:xfrm flipH="1">
            <a:off x="7391128" y="5204825"/>
            <a:ext cx="1053840" cy="0"/>
          </a:xfrm>
          <a:prstGeom prst="line">
            <a:avLst/>
          </a:prstGeom>
        </p:spPr>
        <p:style>
          <a:lnRef idx="3">
            <a:schemeClr val="dk1"/>
          </a:lnRef>
          <a:fillRef idx="0">
            <a:schemeClr val="dk1"/>
          </a:fillRef>
          <a:effectRef idx="2">
            <a:schemeClr val="dk1"/>
          </a:effectRef>
          <a:fontRef idx="minor">
            <a:schemeClr val="tx1"/>
          </a:fontRef>
        </p:style>
      </p:cxnSp>
      <p:cxnSp>
        <p:nvCxnSpPr>
          <p:cNvPr id="6159" name="6158 Conector recto de flecha"/>
          <p:cNvCxnSpPr/>
          <p:nvPr/>
        </p:nvCxnSpPr>
        <p:spPr>
          <a:xfrm flipV="1">
            <a:off x="7391128" y="5024627"/>
            <a:ext cx="0" cy="1802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162" name="6161 Abrir llave"/>
          <p:cNvSpPr/>
          <p:nvPr/>
        </p:nvSpPr>
        <p:spPr>
          <a:xfrm>
            <a:off x="1257300" y="3449783"/>
            <a:ext cx="742950" cy="215091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sz="1350"/>
          </a:p>
        </p:txBody>
      </p:sp>
      <p:sp>
        <p:nvSpPr>
          <p:cNvPr id="56" name="55 Flecha curvada hacia arriba"/>
          <p:cNvSpPr/>
          <p:nvPr/>
        </p:nvSpPr>
        <p:spPr>
          <a:xfrm>
            <a:off x="4366780" y="5273390"/>
            <a:ext cx="800100" cy="257175"/>
          </a:xfrm>
          <a:prstGeom prst="curved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MX" sz="1350">
              <a:solidFill>
                <a:schemeClr val="tx1"/>
              </a:solidFill>
            </a:endParaRPr>
          </a:p>
        </p:txBody>
      </p:sp>
      <p:sp>
        <p:nvSpPr>
          <p:cNvPr id="57" name="56 Flecha curvada hacia arriba"/>
          <p:cNvSpPr/>
          <p:nvPr/>
        </p:nvSpPr>
        <p:spPr>
          <a:xfrm>
            <a:off x="5372100" y="5273390"/>
            <a:ext cx="800100" cy="257175"/>
          </a:xfrm>
          <a:prstGeom prst="curved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MX" sz="1350">
              <a:solidFill>
                <a:schemeClr val="tx1"/>
              </a:solidFill>
            </a:endParaRPr>
          </a:p>
        </p:txBody>
      </p:sp>
      <p:sp>
        <p:nvSpPr>
          <p:cNvPr id="60" name="59 Flecha curvada hacia arriba"/>
          <p:cNvSpPr/>
          <p:nvPr/>
        </p:nvSpPr>
        <p:spPr>
          <a:xfrm>
            <a:off x="6416387" y="5273390"/>
            <a:ext cx="800100" cy="257175"/>
          </a:xfrm>
          <a:prstGeom prst="curved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MX" sz="1350">
              <a:solidFill>
                <a:schemeClr val="tx1"/>
              </a:solidFill>
            </a:endParaRPr>
          </a:p>
        </p:txBody>
      </p:sp>
      <p:sp>
        <p:nvSpPr>
          <p:cNvPr id="38" name="3 CuadroTexto"/>
          <p:cNvSpPr txBox="1"/>
          <p:nvPr/>
        </p:nvSpPr>
        <p:spPr>
          <a:xfrm>
            <a:off x="305957" y="1227837"/>
            <a:ext cx="2422381" cy="71558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1350" dirty="0">
                <a:solidFill>
                  <a:schemeClr val="tx1"/>
                </a:solidFill>
                <a:latin typeface="Arial" panose="020B0604020202020204" pitchFamily="34" charset="0"/>
                <a:cs typeface="Arial" panose="020B0604020202020204" pitchFamily="34" charset="0"/>
              </a:rPr>
              <a:t>Por regla general el plazo para la presentación de la demanda es de </a:t>
            </a:r>
            <a:r>
              <a:rPr lang="es-MX" sz="1350" b="1" dirty="0">
                <a:solidFill>
                  <a:schemeClr val="tx1"/>
                </a:solidFill>
                <a:latin typeface="Arial" panose="020B0604020202020204" pitchFamily="34" charset="0"/>
                <a:cs typeface="Arial" panose="020B0604020202020204" pitchFamily="34" charset="0"/>
              </a:rPr>
              <a:t>4 días</a:t>
            </a:r>
            <a:r>
              <a:rPr lang="es-MX" sz="1350" dirty="0">
                <a:solidFill>
                  <a:schemeClr val="tx1"/>
                </a:solidFill>
                <a:latin typeface="Arial" panose="020B0604020202020204" pitchFamily="34" charset="0"/>
                <a:cs typeface="Arial" panose="020B0604020202020204" pitchFamily="34" charset="0"/>
              </a:rPr>
              <a:t>.</a:t>
            </a:r>
            <a:endParaRPr lang="es-MX" sz="13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9430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222161" y="901747"/>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PLAZOS</a:t>
            </a:r>
          </a:p>
        </p:txBody>
      </p:sp>
      <p:sp>
        <p:nvSpPr>
          <p:cNvPr id="4" name="3 CuadroTexto"/>
          <p:cNvSpPr txBox="1"/>
          <p:nvPr/>
        </p:nvSpPr>
        <p:spPr>
          <a:xfrm>
            <a:off x="228601" y="1771652"/>
            <a:ext cx="1840382" cy="923330"/>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dirty="0">
                <a:solidFill>
                  <a:schemeClr val="tx1"/>
                </a:solidFill>
                <a:latin typeface="Arial" panose="020B0604020202020204" pitchFamily="34" charset="0"/>
                <a:cs typeface="Arial" panose="020B0604020202020204" pitchFamily="34" charset="0"/>
              </a:rPr>
              <a:t>Fuera del proceso electoral </a:t>
            </a:r>
          </a:p>
        </p:txBody>
      </p:sp>
      <p:sp>
        <p:nvSpPr>
          <p:cNvPr id="2" name="1 CuadroTexto"/>
          <p:cNvSpPr txBox="1"/>
          <p:nvPr/>
        </p:nvSpPr>
        <p:spPr>
          <a:xfrm>
            <a:off x="2555718" y="1467283"/>
            <a:ext cx="5564780" cy="120032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El cómputo de los </a:t>
            </a:r>
            <a:r>
              <a:rPr lang="es-MX" sz="1200" dirty="0">
                <a:solidFill>
                  <a:srgbClr val="FF0000"/>
                </a:solidFill>
                <a:latin typeface="Arial" panose="020B0604020202020204" pitchFamily="34" charset="0"/>
                <a:cs typeface="Arial" panose="020B0604020202020204" pitchFamily="34" charset="0"/>
              </a:rPr>
              <a:t>plazos</a:t>
            </a:r>
            <a:r>
              <a:rPr lang="es-MX" sz="1200" dirty="0">
                <a:latin typeface="Arial" panose="020B0604020202020204" pitchFamily="34" charset="0"/>
                <a:cs typeface="Arial" panose="020B0604020202020204" pitchFamily="34" charset="0"/>
              </a:rPr>
              <a:t> se hará contando solamente los </a:t>
            </a:r>
            <a:r>
              <a:rPr lang="es-MX" sz="1200" dirty="0">
                <a:solidFill>
                  <a:srgbClr val="FF0000"/>
                </a:solidFill>
                <a:latin typeface="Arial" panose="020B0604020202020204" pitchFamily="34" charset="0"/>
                <a:cs typeface="Arial" panose="020B0604020202020204" pitchFamily="34" charset="0"/>
              </a:rPr>
              <a:t>días hábiles</a:t>
            </a:r>
            <a:r>
              <a:rPr lang="es-MX" sz="1200" dirty="0">
                <a:latin typeface="Arial" panose="020B0604020202020204" pitchFamily="34" charset="0"/>
                <a:cs typeface="Arial" panose="020B0604020202020204" pitchFamily="34" charset="0"/>
              </a:rPr>
              <a:t>, entendiéndose por tales todos los días a excepción de los sábados, domingos y los inhábiles en términos de la ley, y </a:t>
            </a:r>
            <a:r>
              <a:rPr lang="es-MX" sz="1200" dirty="0">
                <a:solidFill>
                  <a:srgbClr val="FF0000"/>
                </a:solidFill>
                <a:latin typeface="Arial" panose="020B0604020202020204" pitchFamily="34" charset="0"/>
                <a:cs typeface="Arial" panose="020B0604020202020204" pitchFamily="34" charset="0"/>
              </a:rPr>
              <a:t>(no aplica en el sentido que dentro del horario de labores del </a:t>
            </a:r>
            <a:r>
              <a:rPr lang="es-MX" sz="1200" dirty="0">
                <a:solidFill>
                  <a:srgbClr val="FF0000"/>
                </a:solidFill>
                <a:latin typeface="Arial" panose="020B0604020202020204" pitchFamily="34" charset="0"/>
                <a:cs typeface="Arial" panose="020B0604020202020204" pitchFamily="34" charset="0"/>
              </a:rPr>
              <a:t>Tribunal </a:t>
            </a:r>
            <a:r>
              <a:rPr lang="es-MX" sz="1200" dirty="0">
                <a:solidFill>
                  <a:srgbClr val="FF0000"/>
                </a:solidFill>
                <a:latin typeface="Arial" panose="020B0604020202020204" pitchFamily="34" charset="0"/>
                <a:cs typeface="Arial" panose="020B0604020202020204" pitchFamily="34" charset="0"/>
              </a:rPr>
              <a:t>que es de 8:00 am a 03:00 pm).</a:t>
            </a:r>
          </a:p>
        </p:txBody>
      </p:sp>
      <p:sp>
        <p:nvSpPr>
          <p:cNvPr id="7" name="6 Abrir llave"/>
          <p:cNvSpPr/>
          <p:nvPr/>
        </p:nvSpPr>
        <p:spPr>
          <a:xfrm>
            <a:off x="2195080" y="1340324"/>
            <a:ext cx="400050" cy="14859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sz="1350"/>
          </a:p>
        </p:txBody>
      </p:sp>
      <p:cxnSp>
        <p:nvCxnSpPr>
          <p:cNvPr id="9" name="8 Conector recto"/>
          <p:cNvCxnSpPr/>
          <p:nvPr/>
        </p:nvCxnSpPr>
        <p:spPr>
          <a:xfrm flipV="1">
            <a:off x="1102032" y="4629152"/>
            <a:ext cx="7756218" cy="20782"/>
          </a:xfrm>
          <a:prstGeom prst="line">
            <a:avLst/>
          </a:prstGeom>
        </p:spPr>
        <p:style>
          <a:lnRef idx="3">
            <a:schemeClr val="dk1"/>
          </a:lnRef>
          <a:fillRef idx="0">
            <a:schemeClr val="dk1"/>
          </a:fillRef>
          <a:effectRef idx="2">
            <a:schemeClr val="dk1"/>
          </a:effectRef>
          <a:fontRef idx="minor">
            <a:schemeClr val="tx1"/>
          </a:fontRef>
        </p:style>
      </p:cxnSp>
      <p:cxnSp>
        <p:nvCxnSpPr>
          <p:cNvPr id="13" name="12 Conector recto"/>
          <p:cNvCxnSpPr/>
          <p:nvPr/>
        </p:nvCxnSpPr>
        <p:spPr>
          <a:xfrm>
            <a:off x="1828800" y="4278457"/>
            <a:ext cx="0" cy="742950"/>
          </a:xfrm>
          <a:prstGeom prst="line">
            <a:avLst/>
          </a:prstGeom>
        </p:spPr>
        <p:style>
          <a:lnRef idx="3">
            <a:schemeClr val="dk1"/>
          </a:lnRef>
          <a:fillRef idx="0">
            <a:schemeClr val="dk1"/>
          </a:fillRef>
          <a:effectRef idx="2">
            <a:schemeClr val="dk1"/>
          </a:effectRef>
          <a:fontRef idx="minor">
            <a:schemeClr val="tx1"/>
          </a:fontRef>
        </p:style>
      </p:cxnSp>
      <p:cxnSp>
        <p:nvCxnSpPr>
          <p:cNvPr id="14" name="13 Conector recto"/>
          <p:cNvCxnSpPr/>
          <p:nvPr/>
        </p:nvCxnSpPr>
        <p:spPr>
          <a:xfrm>
            <a:off x="2886075" y="4309630"/>
            <a:ext cx="0" cy="742950"/>
          </a:xfrm>
          <a:prstGeom prst="line">
            <a:avLst/>
          </a:prstGeom>
        </p:spPr>
        <p:style>
          <a:lnRef idx="3">
            <a:schemeClr val="dk1"/>
          </a:lnRef>
          <a:fillRef idx="0">
            <a:schemeClr val="dk1"/>
          </a:fillRef>
          <a:effectRef idx="2">
            <a:schemeClr val="dk1"/>
          </a:effectRef>
          <a:fontRef idx="minor">
            <a:schemeClr val="tx1"/>
          </a:fontRef>
        </p:style>
      </p:cxnSp>
      <p:cxnSp>
        <p:nvCxnSpPr>
          <p:cNvPr id="15" name="14 Conector recto"/>
          <p:cNvCxnSpPr/>
          <p:nvPr/>
        </p:nvCxnSpPr>
        <p:spPr>
          <a:xfrm>
            <a:off x="4000500" y="4309630"/>
            <a:ext cx="0" cy="742950"/>
          </a:xfrm>
          <a:prstGeom prst="line">
            <a:avLst/>
          </a:prstGeom>
        </p:spPr>
        <p:style>
          <a:lnRef idx="3">
            <a:schemeClr val="dk1"/>
          </a:lnRef>
          <a:fillRef idx="0">
            <a:schemeClr val="dk1"/>
          </a:fillRef>
          <a:effectRef idx="2">
            <a:schemeClr val="dk1"/>
          </a:effectRef>
          <a:fontRef idx="minor">
            <a:schemeClr val="tx1"/>
          </a:fontRef>
        </p:style>
      </p:cxnSp>
      <p:cxnSp>
        <p:nvCxnSpPr>
          <p:cNvPr id="16" name="15 Conector recto"/>
          <p:cNvCxnSpPr/>
          <p:nvPr/>
        </p:nvCxnSpPr>
        <p:spPr>
          <a:xfrm>
            <a:off x="4972050" y="4309630"/>
            <a:ext cx="0" cy="742950"/>
          </a:xfrm>
          <a:prstGeom prst="line">
            <a:avLst/>
          </a:prstGeom>
        </p:spPr>
        <p:style>
          <a:lnRef idx="3">
            <a:schemeClr val="dk1"/>
          </a:lnRef>
          <a:fillRef idx="0">
            <a:schemeClr val="dk1"/>
          </a:fillRef>
          <a:effectRef idx="2">
            <a:schemeClr val="dk1"/>
          </a:effectRef>
          <a:fontRef idx="minor">
            <a:schemeClr val="tx1"/>
          </a:fontRef>
        </p:style>
      </p:cxnSp>
      <p:cxnSp>
        <p:nvCxnSpPr>
          <p:cNvPr id="17" name="16 Conector recto"/>
          <p:cNvCxnSpPr/>
          <p:nvPr/>
        </p:nvCxnSpPr>
        <p:spPr>
          <a:xfrm>
            <a:off x="6057900" y="4309630"/>
            <a:ext cx="0" cy="742950"/>
          </a:xfrm>
          <a:prstGeom prst="line">
            <a:avLst/>
          </a:prstGeom>
        </p:spPr>
        <p:style>
          <a:lnRef idx="3">
            <a:schemeClr val="dk1"/>
          </a:lnRef>
          <a:fillRef idx="0">
            <a:schemeClr val="dk1"/>
          </a:fillRef>
          <a:effectRef idx="2">
            <a:schemeClr val="dk1"/>
          </a:effectRef>
          <a:fontRef idx="minor">
            <a:schemeClr val="tx1"/>
          </a:fontRef>
        </p:style>
      </p:cxnSp>
      <p:cxnSp>
        <p:nvCxnSpPr>
          <p:cNvPr id="18" name="17 Conector recto"/>
          <p:cNvCxnSpPr/>
          <p:nvPr/>
        </p:nvCxnSpPr>
        <p:spPr>
          <a:xfrm>
            <a:off x="7086600" y="4309630"/>
            <a:ext cx="0" cy="742950"/>
          </a:xfrm>
          <a:prstGeom prst="line">
            <a:avLst/>
          </a:prstGeom>
        </p:spPr>
        <p:style>
          <a:lnRef idx="3">
            <a:schemeClr val="dk1"/>
          </a:lnRef>
          <a:fillRef idx="0">
            <a:schemeClr val="dk1"/>
          </a:fillRef>
          <a:effectRef idx="2">
            <a:schemeClr val="dk1"/>
          </a:effectRef>
          <a:fontRef idx="minor">
            <a:schemeClr val="tx1"/>
          </a:fontRef>
        </p:style>
      </p:cxnSp>
      <p:cxnSp>
        <p:nvCxnSpPr>
          <p:cNvPr id="19" name="18 Conector recto"/>
          <p:cNvCxnSpPr/>
          <p:nvPr/>
        </p:nvCxnSpPr>
        <p:spPr>
          <a:xfrm>
            <a:off x="8058152" y="4309630"/>
            <a:ext cx="0" cy="742950"/>
          </a:xfrm>
          <a:prstGeom prst="line">
            <a:avLst/>
          </a:prstGeom>
        </p:spPr>
        <p:style>
          <a:lnRef idx="3">
            <a:schemeClr val="dk1"/>
          </a:lnRef>
          <a:fillRef idx="0">
            <a:schemeClr val="dk1"/>
          </a:fillRef>
          <a:effectRef idx="2">
            <a:schemeClr val="dk1"/>
          </a:effectRef>
          <a:fontRef idx="minor">
            <a:schemeClr val="tx1"/>
          </a:fontRef>
        </p:style>
      </p:cxnSp>
      <p:sp>
        <p:nvSpPr>
          <p:cNvPr id="24" name="23 CuadroTexto"/>
          <p:cNvSpPr txBox="1"/>
          <p:nvPr/>
        </p:nvSpPr>
        <p:spPr>
          <a:xfrm>
            <a:off x="885827" y="4327952"/>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LUNES</a:t>
            </a:r>
          </a:p>
        </p:txBody>
      </p:sp>
      <p:sp>
        <p:nvSpPr>
          <p:cNvPr id="25" name="24 CuadroTexto"/>
          <p:cNvSpPr txBox="1"/>
          <p:nvPr/>
        </p:nvSpPr>
        <p:spPr>
          <a:xfrm>
            <a:off x="8158811" y="4164398"/>
            <a:ext cx="94297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900" b="1" dirty="0">
                <a:latin typeface="Arial" panose="020B0604020202020204" pitchFamily="34" charset="0"/>
                <a:cs typeface="Arial" panose="020B0604020202020204" pitchFamily="34" charset="0"/>
              </a:rPr>
              <a:t>LUNES</a:t>
            </a:r>
          </a:p>
          <a:p>
            <a:pPr algn="ctr"/>
            <a:r>
              <a:rPr lang="es-MX" sz="900" b="1" dirty="0">
                <a:latin typeface="Arial" panose="020B0604020202020204" pitchFamily="34" charset="0"/>
                <a:cs typeface="Arial" panose="020B0604020202020204" pitchFamily="34" charset="0"/>
              </a:rPr>
              <a:t>23:59:59 HRS</a:t>
            </a:r>
          </a:p>
        </p:txBody>
      </p:sp>
      <p:sp>
        <p:nvSpPr>
          <p:cNvPr id="26" name="25 CuadroTexto"/>
          <p:cNvSpPr txBox="1"/>
          <p:nvPr/>
        </p:nvSpPr>
        <p:spPr>
          <a:xfrm>
            <a:off x="1872965" y="4330552"/>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MARTES</a:t>
            </a:r>
          </a:p>
        </p:txBody>
      </p:sp>
      <p:sp>
        <p:nvSpPr>
          <p:cNvPr id="27" name="26 CuadroTexto"/>
          <p:cNvSpPr txBox="1"/>
          <p:nvPr/>
        </p:nvSpPr>
        <p:spPr>
          <a:xfrm>
            <a:off x="2971802" y="4327955"/>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MIERCOLES</a:t>
            </a:r>
          </a:p>
        </p:txBody>
      </p:sp>
      <p:sp>
        <p:nvSpPr>
          <p:cNvPr id="28" name="27 CuadroTexto"/>
          <p:cNvSpPr txBox="1"/>
          <p:nvPr/>
        </p:nvSpPr>
        <p:spPr>
          <a:xfrm>
            <a:off x="4034273" y="4359229"/>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JUEVES</a:t>
            </a:r>
          </a:p>
        </p:txBody>
      </p:sp>
      <p:sp>
        <p:nvSpPr>
          <p:cNvPr id="29" name="28 CuadroTexto"/>
          <p:cNvSpPr txBox="1"/>
          <p:nvPr/>
        </p:nvSpPr>
        <p:spPr>
          <a:xfrm>
            <a:off x="5044790" y="4351436"/>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VIERNES</a:t>
            </a:r>
          </a:p>
        </p:txBody>
      </p:sp>
      <p:sp>
        <p:nvSpPr>
          <p:cNvPr id="30" name="29 CuadroTexto"/>
          <p:cNvSpPr txBox="1"/>
          <p:nvPr/>
        </p:nvSpPr>
        <p:spPr>
          <a:xfrm>
            <a:off x="6143627" y="4351435"/>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SÁBADO</a:t>
            </a:r>
          </a:p>
        </p:txBody>
      </p:sp>
      <p:sp>
        <p:nvSpPr>
          <p:cNvPr id="31" name="30 CuadroTexto"/>
          <p:cNvSpPr txBox="1"/>
          <p:nvPr/>
        </p:nvSpPr>
        <p:spPr>
          <a:xfrm>
            <a:off x="7130765" y="4333150"/>
            <a:ext cx="942975"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DOMINGO</a:t>
            </a:r>
          </a:p>
        </p:txBody>
      </p:sp>
      <p:sp>
        <p:nvSpPr>
          <p:cNvPr id="32" name="31 Elipse"/>
          <p:cNvSpPr/>
          <p:nvPr/>
        </p:nvSpPr>
        <p:spPr>
          <a:xfrm>
            <a:off x="1680730" y="5143500"/>
            <a:ext cx="1428750" cy="742950"/>
          </a:xfrm>
          <a:prstGeom prst="ellipse">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050" dirty="0">
                <a:latin typeface="Arial" panose="020B0604020202020204" pitchFamily="34" charset="0"/>
                <a:cs typeface="Arial" panose="020B0604020202020204" pitchFamily="34" charset="0"/>
              </a:rPr>
              <a:t>Notificación del acto impugnado</a:t>
            </a:r>
          </a:p>
        </p:txBody>
      </p:sp>
      <p:cxnSp>
        <p:nvCxnSpPr>
          <p:cNvPr id="7168" name="7167 Conector recto de flecha"/>
          <p:cNvCxnSpPr/>
          <p:nvPr/>
        </p:nvCxnSpPr>
        <p:spPr>
          <a:xfrm>
            <a:off x="2344449" y="4629150"/>
            <a:ext cx="0" cy="5143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34 CuadroTexto"/>
          <p:cNvSpPr txBox="1"/>
          <p:nvPr/>
        </p:nvSpPr>
        <p:spPr>
          <a:xfrm>
            <a:off x="3185820" y="4866501"/>
            <a:ext cx="514945" cy="300082"/>
          </a:xfrm>
          <a:prstGeom prst="rect">
            <a:avLst/>
          </a:prstGeom>
          <a:noFill/>
        </p:spPr>
        <p:txBody>
          <a:bodyPr wrap="square" rtlCol="0">
            <a:spAutoFit/>
          </a:bodyPr>
          <a:lstStyle/>
          <a:p>
            <a:pPr algn="ctr"/>
            <a:r>
              <a:rPr lang="es-MX" sz="1350" dirty="0">
                <a:latin typeface="Arial" panose="020B0604020202020204" pitchFamily="34" charset="0"/>
                <a:cs typeface="Arial" panose="020B0604020202020204" pitchFamily="34" charset="0"/>
              </a:rPr>
              <a:t>1</a:t>
            </a:r>
          </a:p>
        </p:txBody>
      </p:sp>
      <p:sp>
        <p:nvSpPr>
          <p:cNvPr id="36" name="35 CuadroTexto"/>
          <p:cNvSpPr txBox="1"/>
          <p:nvPr/>
        </p:nvSpPr>
        <p:spPr>
          <a:xfrm>
            <a:off x="4286255" y="4847359"/>
            <a:ext cx="514945" cy="300082"/>
          </a:xfrm>
          <a:prstGeom prst="rect">
            <a:avLst/>
          </a:prstGeom>
          <a:noFill/>
        </p:spPr>
        <p:txBody>
          <a:bodyPr wrap="square" rtlCol="0">
            <a:spAutoFit/>
          </a:bodyPr>
          <a:lstStyle/>
          <a:p>
            <a:pPr algn="ctr"/>
            <a:r>
              <a:rPr lang="es-MX" sz="1350" dirty="0">
                <a:latin typeface="Arial" panose="020B0604020202020204" pitchFamily="34" charset="0"/>
                <a:cs typeface="Arial" panose="020B0604020202020204" pitchFamily="34" charset="0"/>
              </a:rPr>
              <a:t>2</a:t>
            </a:r>
          </a:p>
        </p:txBody>
      </p:sp>
      <p:sp>
        <p:nvSpPr>
          <p:cNvPr id="37" name="36 CuadroTexto"/>
          <p:cNvSpPr txBox="1"/>
          <p:nvPr/>
        </p:nvSpPr>
        <p:spPr>
          <a:xfrm>
            <a:off x="5258807" y="4823979"/>
            <a:ext cx="514945" cy="300082"/>
          </a:xfrm>
          <a:prstGeom prst="rect">
            <a:avLst/>
          </a:prstGeom>
          <a:noFill/>
        </p:spPr>
        <p:txBody>
          <a:bodyPr wrap="square" rtlCol="0">
            <a:spAutoFit/>
          </a:bodyPr>
          <a:lstStyle/>
          <a:p>
            <a:pPr algn="ctr"/>
            <a:r>
              <a:rPr lang="es-MX" sz="1350" dirty="0">
                <a:latin typeface="Arial" panose="020B0604020202020204" pitchFamily="34" charset="0"/>
                <a:cs typeface="Arial" panose="020B0604020202020204" pitchFamily="34" charset="0"/>
              </a:rPr>
              <a:t>3</a:t>
            </a:r>
          </a:p>
        </p:txBody>
      </p:sp>
      <p:sp>
        <p:nvSpPr>
          <p:cNvPr id="38" name="37 CuadroTexto"/>
          <p:cNvSpPr txBox="1"/>
          <p:nvPr/>
        </p:nvSpPr>
        <p:spPr>
          <a:xfrm>
            <a:off x="8391814" y="4821622"/>
            <a:ext cx="400347" cy="300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4</a:t>
            </a:r>
          </a:p>
        </p:txBody>
      </p:sp>
      <p:sp>
        <p:nvSpPr>
          <p:cNvPr id="39" name="38 CuadroTexto"/>
          <p:cNvSpPr txBox="1"/>
          <p:nvPr/>
        </p:nvSpPr>
        <p:spPr>
          <a:xfrm>
            <a:off x="7848891" y="3091077"/>
            <a:ext cx="1085849"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s-MX" sz="1200" dirty="0">
                <a:latin typeface="Arial" panose="020B0604020202020204" pitchFamily="34" charset="0"/>
                <a:cs typeface="Arial" panose="020B0604020202020204" pitchFamily="34" charset="0"/>
              </a:rPr>
              <a:t>Presentación del medio de impugnación.</a:t>
            </a:r>
          </a:p>
        </p:txBody>
      </p:sp>
      <p:sp>
        <p:nvSpPr>
          <p:cNvPr id="40" name="39 CuadroTexto"/>
          <p:cNvSpPr txBox="1"/>
          <p:nvPr/>
        </p:nvSpPr>
        <p:spPr>
          <a:xfrm>
            <a:off x="6852310" y="2729238"/>
            <a:ext cx="1499891" cy="369332"/>
          </a:xfrm>
          <a:prstGeom prst="rect">
            <a:avLst/>
          </a:prstGeom>
          <a:noFill/>
        </p:spPr>
        <p:txBody>
          <a:bodyPr wrap="square" rtlCol="0">
            <a:spAutoFit/>
          </a:bodyPr>
          <a:lstStyle/>
          <a:p>
            <a:r>
              <a:rPr lang="es-MX" b="1" dirty="0">
                <a:solidFill>
                  <a:srgbClr val="FF0000"/>
                </a:solidFill>
                <a:latin typeface="Arial" panose="020B0604020202020204" pitchFamily="34" charset="0"/>
                <a:cs typeface="Arial" panose="020B0604020202020204" pitchFamily="34" charset="0"/>
              </a:rPr>
              <a:t>Límite</a:t>
            </a:r>
          </a:p>
        </p:txBody>
      </p:sp>
      <p:cxnSp>
        <p:nvCxnSpPr>
          <p:cNvPr id="7171" name="7170 Conector recto de flecha"/>
          <p:cNvCxnSpPr/>
          <p:nvPr/>
        </p:nvCxnSpPr>
        <p:spPr>
          <a:xfrm>
            <a:off x="7315200" y="3091073"/>
            <a:ext cx="342900" cy="3379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73" name="7172 Conector recto de flecha"/>
          <p:cNvCxnSpPr/>
          <p:nvPr/>
        </p:nvCxnSpPr>
        <p:spPr>
          <a:xfrm>
            <a:off x="8591984" y="37719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5" name="44 CuadroTexto"/>
          <p:cNvSpPr txBox="1"/>
          <p:nvPr/>
        </p:nvSpPr>
        <p:spPr>
          <a:xfrm>
            <a:off x="111106" y="4582030"/>
            <a:ext cx="70257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900" dirty="0">
                <a:latin typeface="Arial" panose="020B0604020202020204" pitchFamily="34" charset="0"/>
                <a:cs typeface="Arial" panose="020B0604020202020204" pitchFamily="34" charset="0"/>
              </a:rPr>
              <a:t>EJEMPLO</a:t>
            </a:r>
          </a:p>
        </p:txBody>
      </p:sp>
      <p:sp>
        <p:nvSpPr>
          <p:cNvPr id="46" name="45 Abrir llave"/>
          <p:cNvSpPr/>
          <p:nvPr/>
        </p:nvSpPr>
        <p:spPr>
          <a:xfrm>
            <a:off x="824075" y="3714322"/>
            <a:ext cx="432414" cy="2150919"/>
          </a:xfrm>
          <a:prstGeom prst="leftBrace">
            <a:avLst>
              <a:gd name="adj1" fmla="val 8333"/>
              <a:gd name="adj2" fmla="val 4516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sz="1350"/>
          </a:p>
        </p:txBody>
      </p:sp>
      <p:sp>
        <p:nvSpPr>
          <p:cNvPr id="7175" name="7174 Flecha curvada hacia arriba"/>
          <p:cNvSpPr/>
          <p:nvPr/>
        </p:nvSpPr>
        <p:spPr>
          <a:xfrm>
            <a:off x="3480955" y="5162985"/>
            <a:ext cx="800100" cy="351128"/>
          </a:xfrm>
          <a:prstGeom prst="curved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MX" sz="1350">
              <a:solidFill>
                <a:schemeClr val="tx1"/>
              </a:solidFill>
            </a:endParaRPr>
          </a:p>
        </p:txBody>
      </p:sp>
      <p:sp>
        <p:nvSpPr>
          <p:cNvPr id="49" name="48 Flecha curvada hacia arriba"/>
          <p:cNvSpPr/>
          <p:nvPr/>
        </p:nvSpPr>
        <p:spPr>
          <a:xfrm>
            <a:off x="4571405" y="5179872"/>
            <a:ext cx="800100" cy="335107"/>
          </a:xfrm>
          <a:prstGeom prst="curved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MX" sz="1350">
              <a:solidFill>
                <a:schemeClr val="tx1"/>
              </a:solidFill>
            </a:endParaRPr>
          </a:p>
        </p:txBody>
      </p:sp>
      <p:sp>
        <p:nvSpPr>
          <p:cNvPr id="50" name="49 Flecha curvada hacia arriba"/>
          <p:cNvSpPr/>
          <p:nvPr/>
        </p:nvSpPr>
        <p:spPr>
          <a:xfrm>
            <a:off x="5743580" y="5162986"/>
            <a:ext cx="3048583" cy="702255"/>
          </a:xfrm>
          <a:prstGeom prst="curved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MX" sz="1350">
              <a:solidFill>
                <a:schemeClr val="tx1"/>
              </a:solidFill>
            </a:endParaRPr>
          </a:p>
        </p:txBody>
      </p:sp>
    </p:spTree>
    <p:extLst>
      <p:ext uri="{BB962C8B-B14F-4D97-AF65-F5344CB8AC3E}">
        <p14:creationId xmlns:p14="http://schemas.microsoft.com/office/powerpoint/2010/main" val="1176404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71500" y="1092581"/>
            <a:ext cx="7486650" cy="4154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REQUISITOS DEL ESCRITO DE LA DEMANDA INICIAL</a:t>
            </a:r>
          </a:p>
        </p:txBody>
      </p:sp>
      <p:graphicFrame>
        <p:nvGraphicFramePr>
          <p:cNvPr id="5" name="4 Diagrama"/>
          <p:cNvGraphicFramePr/>
          <p:nvPr>
            <p:extLst>
              <p:ext uri="{D42A27DB-BD31-4B8C-83A1-F6EECF244321}">
                <p14:modId xmlns:p14="http://schemas.microsoft.com/office/powerpoint/2010/main" val="4235878130"/>
              </p:ext>
            </p:extLst>
          </p:nvPr>
        </p:nvGraphicFramePr>
        <p:xfrm>
          <a:off x="571500" y="1371600"/>
          <a:ext cx="78867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7951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71500" y="1092581"/>
            <a:ext cx="7486650" cy="738664"/>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CAUSALES DE DESECHAMIENTO POR IMPROCEDENCIA</a:t>
            </a:r>
          </a:p>
        </p:txBody>
      </p:sp>
      <p:sp>
        <p:nvSpPr>
          <p:cNvPr id="2" name="1 CuadroTexto"/>
          <p:cNvSpPr txBox="1"/>
          <p:nvPr/>
        </p:nvSpPr>
        <p:spPr>
          <a:xfrm>
            <a:off x="228600" y="3369553"/>
            <a:ext cx="1428750" cy="507831"/>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1350" dirty="0">
                <a:solidFill>
                  <a:schemeClr val="tx1"/>
                </a:solidFill>
                <a:latin typeface="Arial" panose="020B0604020202020204" pitchFamily="34" charset="0"/>
                <a:cs typeface="Arial" panose="020B0604020202020204" pitchFamily="34" charset="0"/>
              </a:rPr>
              <a:t>Si el medio de impugnación</a:t>
            </a:r>
          </a:p>
        </p:txBody>
      </p:sp>
      <p:sp>
        <p:nvSpPr>
          <p:cNvPr id="4" name="3 Abrir llave"/>
          <p:cNvSpPr/>
          <p:nvPr/>
        </p:nvSpPr>
        <p:spPr>
          <a:xfrm>
            <a:off x="1714500" y="1600200"/>
            <a:ext cx="971550" cy="4286250"/>
          </a:xfrm>
          <a:prstGeom prst="leftBrace">
            <a:avLst>
              <a:gd name="adj1" fmla="val 8333"/>
              <a:gd name="adj2" fmla="val 46121"/>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sz="1350"/>
          </a:p>
        </p:txBody>
      </p:sp>
      <p:sp>
        <p:nvSpPr>
          <p:cNvPr id="5" name="4 CuadroTexto"/>
          <p:cNvSpPr txBox="1"/>
          <p:nvPr/>
        </p:nvSpPr>
        <p:spPr>
          <a:xfrm>
            <a:off x="2370442" y="1699501"/>
            <a:ext cx="5886450" cy="415498"/>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050" dirty="0">
                <a:latin typeface="Arial" panose="020B0604020202020204" pitchFamily="34" charset="0"/>
                <a:cs typeface="Arial" panose="020B0604020202020204" pitchFamily="34" charset="0"/>
              </a:rPr>
              <a:t>Cuando se pretenda impugnar la no conformidad a la constitución de leyes federales o </a:t>
            </a:r>
            <a:r>
              <a:rPr lang="es-MX" sz="1050" dirty="0">
                <a:latin typeface="Arial" panose="020B0604020202020204" pitchFamily="34" charset="0"/>
                <a:cs typeface="Arial" panose="020B0604020202020204" pitchFamily="34" charset="0"/>
              </a:rPr>
              <a:t>locales (acción de inconstitucionalidad). </a:t>
            </a:r>
            <a:endParaRPr lang="es-MX" sz="1050" dirty="0">
              <a:latin typeface="Arial" panose="020B0604020202020204" pitchFamily="34" charset="0"/>
              <a:cs typeface="Arial" panose="020B0604020202020204" pitchFamily="34" charset="0"/>
            </a:endParaRPr>
          </a:p>
        </p:txBody>
      </p:sp>
      <p:sp>
        <p:nvSpPr>
          <p:cNvPr id="6" name="5 CuadroTexto"/>
          <p:cNvSpPr txBox="1"/>
          <p:nvPr/>
        </p:nvSpPr>
        <p:spPr>
          <a:xfrm>
            <a:off x="2370442" y="2192597"/>
            <a:ext cx="5886450" cy="106182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r>
              <a:rPr lang="es-MX" sz="1050" dirty="0">
                <a:latin typeface="Arial" panose="020B0604020202020204" pitchFamily="34" charset="0"/>
                <a:cs typeface="Arial" panose="020B0604020202020204" pitchFamily="34" charset="0"/>
              </a:rPr>
              <a:t>Cuando se pretenda impugnar actos o resoluciones: que no afecten el interés jurídico del actor; que se haya consumado de un modo irreparable; que se hubiese consentido expresamente (voluntad); que no se haya interpuesto el medio de impugnación dentro de los plazos señalados en la </a:t>
            </a:r>
            <a:r>
              <a:rPr lang="es-MX" sz="1050" dirty="0">
                <a:latin typeface="Arial" panose="020B0604020202020204" pitchFamily="34" charset="0"/>
                <a:cs typeface="Arial" panose="020B0604020202020204" pitchFamily="34" charset="0"/>
              </a:rPr>
              <a:t>ley (extemporaneidad).</a:t>
            </a:r>
            <a:endParaRPr lang="es-MX" sz="1050" dirty="0">
              <a:latin typeface="Arial" panose="020B0604020202020204" pitchFamily="34" charset="0"/>
              <a:cs typeface="Arial" panose="020B0604020202020204" pitchFamily="34" charset="0"/>
            </a:endParaRPr>
          </a:p>
        </p:txBody>
      </p:sp>
      <p:sp>
        <p:nvSpPr>
          <p:cNvPr id="7" name="6 Nube"/>
          <p:cNvSpPr/>
          <p:nvPr/>
        </p:nvSpPr>
        <p:spPr>
          <a:xfrm>
            <a:off x="171450" y="1600200"/>
            <a:ext cx="1543050" cy="108585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50" dirty="0"/>
              <a:t>ART. 10 LMIMEET</a:t>
            </a:r>
          </a:p>
        </p:txBody>
      </p:sp>
      <p:sp>
        <p:nvSpPr>
          <p:cNvPr id="8" name="7 CuadroTexto"/>
          <p:cNvSpPr txBox="1"/>
          <p:nvPr/>
        </p:nvSpPr>
        <p:spPr>
          <a:xfrm>
            <a:off x="2370442" y="3328053"/>
            <a:ext cx="5886450" cy="2539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1050" dirty="0">
                <a:latin typeface="Arial" panose="020B0604020202020204" pitchFamily="34" charset="0"/>
                <a:cs typeface="Arial" panose="020B0604020202020204" pitchFamily="34" charset="0"/>
              </a:rPr>
              <a:t>Que el provente carezca de legitimación</a:t>
            </a:r>
          </a:p>
        </p:txBody>
      </p:sp>
      <p:sp>
        <p:nvSpPr>
          <p:cNvPr id="9" name="8 CuadroTexto"/>
          <p:cNvSpPr txBox="1"/>
          <p:nvPr/>
        </p:nvSpPr>
        <p:spPr>
          <a:xfrm>
            <a:off x="2370442" y="3711819"/>
            <a:ext cx="5886450" cy="57708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s-MX" sz="1050" dirty="0">
                <a:latin typeface="Arial" panose="020B0604020202020204" pitchFamily="34" charset="0"/>
                <a:cs typeface="Arial" panose="020B0604020202020204" pitchFamily="34" charset="0"/>
              </a:rPr>
              <a:t>Cuando no se hayan agotado las instancias previas establecidas por las leyes locales, o por las normas internas de los partidos </a:t>
            </a:r>
            <a:r>
              <a:rPr lang="es-MX" sz="1050" dirty="0">
                <a:latin typeface="Arial" panose="020B0604020202020204" pitchFamily="34" charset="0"/>
                <a:cs typeface="Arial" panose="020B0604020202020204" pitchFamily="34" charset="0"/>
              </a:rPr>
              <a:t>políticos.</a:t>
            </a:r>
            <a:endParaRPr lang="es-MX" sz="1050" dirty="0">
              <a:latin typeface="Arial" panose="020B0604020202020204" pitchFamily="34" charset="0"/>
              <a:cs typeface="Arial" panose="020B0604020202020204" pitchFamily="34" charset="0"/>
            </a:endParaRPr>
          </a:p>
        </p:txBody>
      </p:sp>
      <p:sp>
        <p:nvSpPr>
          <p:cNvPr id="10" name="9 CuadroTexto"/>
          <p:cNvSpPr txBox="1"/>
          <p:nvPr/>
        </p:nvSpPr>
        <p:spPr>
          <a:xfrm>
            <a:off x="2370442" y="4340852"/>
            <a:ext cx="5886450" cy="530915"/>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050" dirty="0">
                <a:latin typeface="Arial" panose="020B0604020202020204" pitchFamily="34" charset="0"/>
                <a:cs typeface="Arial" panose="020B0604020202020204" pitchFamily="34" charset="0"/>
              </a:rPr>
              <a:t>Cuando en un mismo escrito se pretenda impugnar más de una elección, </a:t>
            </a:r>
            <a:r>
              <a:rPr lang="es-MX" sz="900" dirty="0">
                <a:latin typeface="Arial" panose="020B0604020202020204" pitchFamily="34" charset="0"/>
                <a:cs typeface="Arial" panose="020B0604020202020204" pitchFamily="34" charset="0"/>
              </a:rPr>
              <a:t>salvo </a:t>
            </a:r>
            <a:r>
              <a:rPr lang="es-MX" sz="900" dirty="0">
                <a:latin typeface="Arial" panose="020B0604020202020204" pitchFamily="34" charset="0"/>
                <a:cs typeface="Arial" panose="020B0604020202020204" pitchFamily="34" charset="0"/>
              </a:rPr>
              <a:t>cuando </a:t>
            </a:r>
            <a:r>
              <a:rPr lang="es-MX" sz="900" dirty="0">
                <a:latin typeface="Arial" panose="020B0604020202020204" pitchFamily="34" charset="0"/>
                <a:cs typeface="Arial" panose="020B0604020202020204" pitchFamily="34" charset="0"/>
              </a:rPr>
              <a:t>se pretenda impugnar las elecciones de diputados </a:t>
            </a:r>
            <a:r>
              <a:rPr lang="es-MX" sz="900" dirty="0">
                <a:latin typeface="Arial" panose="020B0604020202020204" pitchFamily="34" charset="0"/>
                <a:cs typeface="Arial" panose="020B0604020202020204" pitchFamily="34" charset="0"/>
              </a:rPr>
              <a:t>o regidores por </a:t>
            </a:r>
            <a:r>
              <a:rPr lang="es-MX" sz="900" dirty="0">
                <a:latin typeface="Arial" panose="020B0604020202020204" pitchFamily="34" charset="0"/>
                <a:cs typeface="Arial" panose="020B0604020202020204" pitchFamily="34" charset="0"/>
              </a:rPr>
              <a:t>ambos </a:t>
            </a:r>
            <a:r>
              <a:rPr lang="es-MX" sz="900" dirty="0">
                <a:latin typeface="Arial" panose="020B0604020202020204" pitchFamily="34" charset="0"/>
                <a:cs typeface="Arial" panose="020B0604020202020204" pitchFamily="34" charset="0"/>
              </a:rPr>
              <a:t>principios; el </a:t>
            </a:r>
            <a:r>
              <a:rPr lang="es-MX" sz="900" dirty="0" err="1">
                <a:latin typeface="Arial" panose="020B0604020202020204" pitchFamily="34" charset="0"/>
                <a:cs typeface="Arial" panose="020B0604020202020204" pitchFamily="34" charset="0"/>
              </a:rPr>
              <a:t>promovente</a:t>
            </a:r>
            <a:r>
              <a:rPr lang="es-MX" sz="900" dirty="0">
                <a:latin typeface="Arial" panose="020B0604020202020204" pitchFamily="34" charset="0"/>
                <a:cs typeface="Arial" panose="020B0604020202020204" pitchFamily="34" charset="0"/>
              </a:rPr>
              <a:t> estará obligado a presentar un solo escrito, el cual deberá reunir los requisitos </a:t>
            </a:r>
            <a:r>
              <a:rPr lang="es-MX" sz="900" dirty="0">
                <a:latin typeface="Arial" panose="020B0604020202020204" pitchFamily="34" charset="0"/>
                <a:cs typeface="Arial" panose="020B0604020202020204" pitchFamily="34" charset="0"/>
              </a:rPr>
              <a:t>mencionados.</a:t>
            </a:r>
            <a:endParaRPr lang="es-MX" sz="900" dirty="0">
              <a:latin typeface="Arial" panose="020B0604020202020204" pitchFamily="34" charset="0"/>
              <a:cs typeface="Arial" panose="020B0604020202020204" pitchFamily="34" charset="0"/>
            </a:endParaRPr>
          </a:p>
        </p:txBody>
      </p:sp>
      <p:sp>
        <p:nvSpPr>
          <p:cNvPr id="11" name="10 CuadroTexto"/>
          <p:cNvSpPr txBox="1"/>
          <p:nvPr/>
        </p:nvSpPr>
        <p:spPr>
          <a:xfrm>
            <a:off x="2349537" y="4963888"/>
            <a:ext cx="5865668" cy="81945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es-MX" sz="1050" dirty="0">
                <a:latin typeface="Arial" panose="020B0604020202020204" pitchFamily="34" charset="0"/>
                <a:cs typeface="Arial" panose="020B0604020202020204" pitchFamily="34" charset="0"/>
              </a:rPr>
              <a:t>Cuando en el medio de impugnación se solicite, en forma exclusiva la no aplicación de una norma general en materia electoral, cuya validez haya sido declarada por la Suprema Corte de Justicia de l Nación. </a:t>
            </a:r>
          </a:p>
        </p:txBody>
      </p:sp>
    </p:spTree>
    <p:extLst>
      <p:ext uri="{BB962C8B-B14F-4D97-AF65-F5344CB8AC3E}">
        <p14:creationId xmlns:p14="http://schemas.microsoft.com/office/powerpoint/2010/main" val="481337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272887" y="1147651"/>
            <a:ext cx="6400800" cy="4154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CAUSALES DE SOBRESEIMIENTO.</a:t>
            </a:r>
          </a:p>
        </p:txBody>
      </p:sp>
      <p:sp>
        <p:nvSpPr>
          <p:cNvPr id="2" name="1 CuadroTexto"/>
          <p:cNvSpPr txBox="1"/>
          <p:nvPr/>
        </p:nvSpPr>
        <p:spPr>
          <a:xfrm>
            <a:off x="2400302" y="1828802"/>
            <a:ext cx="3686175"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nSpc>
                <a:spcPct val="150000"/>
              </a:lnSpc>
            </a:pPr>
            <a:r>
              <a:rPr lang="es-MX" sz="1200" dirty="0">
                <a:latin typeface="Arial" panose="020B0604020202020204" pitchFamily="34" charset="0"/>
                <a:cs typeface="Arial" panose="020B0604020202020204" pitchFamily="34" charset="0"/>
              </a:rPr>
              <a:t>El </a:t>
            </a:r>
            <a:r>
              <a:rPr lang="es-MX" sz="1200" dirty="0" err="1">
                <a:latin typeface="Arial" panose="020B0604020202020204" pitchFamily="34" charset="0"/>
                <a:cs typeface="Arial" panose="020B0604020202020204" pitchFamily="34" charset="0"/>
              </a:rPr>
              <a:t>promovente</a:t>
            </a:r>
            <a:r>
              <a:rPr lang="es-MX" sz="1200" dirty="0">
                <a:latin typeface="Arial" panose="020B0604020202020204" pitchFamily="34" charset="0"/>
                <a:cs typeface="Arial" panose="020B0604020202020204" pitchFamily="34" charset="0"/>
              </a:rPr>
              <a:t> desista expresamente por escrito</a:t>
            </a:r>
          </a:p>
        </p:txBody>
      </p:sp>
      <p:sp>
        <p:nvSpPr>
          <p:cNvPr id="5" name="4 CuadroTexto"/>
          <p:cNvSpPr txBox="1"/>
          <p:nvPr/>
        </p:nvSpPr>
        <p:spPr>
          <a:xfrm>
            <a:off x="1424045" y="3184815"/>
            <a:ext cx="5316249" cy="1200329"/>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La autoridad u órgano partidista responsable del acto o resolución impugnado lo modifique o revoque, quedando totalmente sin materia el medio de impugnación respectivo antes de que se dicte resolución o sentencia.</a:t>
            </a:r>
          </a:p>
        </p:txBody>
      </p:sp>
      <p:sp>
        <p:nvSpPr>
          <p:cNvPr id="6" name="5 CuadroTexto"/>
          <p:cNvSpPr txBox="1"/>
          <p:nvPr/>
        </p:nvSpPr>
        <p:spPr>
          <a:xfrm>
            <a:off x="950119" y="4514854"/>
            <a:ext cx="6343650" cy="64633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Habiendo sido admitido el medio de impugnación correspondiente, aparezca o sobrevenga alguna causal de improcedencia.</a:t>
            </a:r>
          </a:p>
        </p:txBody>
      </p:sp>
      <p:sp>
        <p:nvSpPr>
          <p:cNvPr id="7" name="6 CuadroTexto"/>
          <p:cNvSpPr txBox="1"/>
          <p:nvPr/>
        </p:nvSpPr>
        <p:spPr>
          <a:xfrm>
            <a:off x="1672939" y="2425219"/>
            <a:ext cx="4929188" cy="646331"/>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s-MX" sz="1200" dirty="0">
                <a:latin typeface="Arial" panose="020B0604020202020204" pitchFamily="34" charset="0"/>
                <a:cs typeface="Arial" panose="020B0604020202020204" pitchFamily="34" charset="0"/>
              </a:rPr>
              <a:t>El ciudadano agraviado fallezca o sea suspendido o privado de sus derechos </a:t>
            </a:r>
            <a:r>
              <a:rPr lang="es-MX" sz="1200" dirty="0">
                <a:latin typeface="Arial" panose="020B0604020202020204" pitchFamily="34" charset="0"/>
                <a:cs typeface="Arial" panose="020B0604020202020204" pitchFamily="34" charset="0"/>
              </a:rPr>
              <a:t>Políticos </a:t>
            </a:r>
            <a:r>
              <a:rPr lang="es-MX" sz="1200" dirty="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Electorales</a:t>
            </a:r>
            <a:r>
              <a:rPr lang="es-MX" sz="1200" dirty="0">
                <a:latin typeface="Arial" panose="020B0604020202020204" pitchFamily="34" charset="0"/>
                <a:cs typeface="Arial" panose="020B0604020202020204" pitchFamily="34" charset="0"/>
              </a:rPr>
              <a:t>.</a:t>
            </a:r>
          </a:p>
        </p:txBody>
      </p:sp>
      <p:sp>
        <p:nvSpPr>
          <p:cNvPr id="8" name="7 Nube"/>
          <p:cNvSpPr/>
          <p:nvPr/>
        </p:nvSpPr>
        <p:spPr>
          <a:xfrm>
            <a:off x="171450" y="1600200"/>
            <a:ext cx="1543050" cy="108585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50" dirty="0"/>
              <a:t>ART. 11 LMIMEET</a:t>
            </a:r>
          </a:p>
        </p:txBody>
      </p:sp>
    </p:spTree>
    <p:extLst>
      <p:ext uri="{BB962C8B-B14F-4D97-AF65-F5344CB8AC3E}">
        <p14:creationId xmlns:p14="http://schemas.microsoft.com/office/powerpoint/2010/main" val="3326766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286252" y="1028704"/>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PARTES</a:t>
            </a:r>
          </a:p>
        </p:txBody>
      </p:sp>
      <p:sp>
        <p:nvSpPr>
          <p:cNvPr id="5" name="4 Rectángulo redondeado"/>
          <p:cNvSpPr/>
          <p:nvPr/>
        </p:nvSpPr>
        <p:spPr>
          <a:xfrm>
            <a:off x="519545" y="1644362"/>
            <a:ext cx="1485900" cy="74295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350" dirty="0">
                <a:latin typeface="Arial" panose="020B0604020202020204" pitchFamily="34" charset="0"/>
                <a:cs typeface="Arial" panose="020B0604020202020204" pitchFamily="34" charset="0"/>
              </a:rPr>
              <a:t>ACTOR</a:t>
            </a:r>
          </a:p>
        </p:txBody>
      </p:sp>
      <p:sp>
        <p:nvSpPr>
          <p:cNvPr id="7" name="6 Flecha derecha"/>
          <p:cNvSpPr/>
          <p:nvPr/>
        </p:nvSpPr>
        <p:spPr>
          <a:xfrm>
            <a:off x="3013364" y="1654752"/>
            <a:ext cx="571500" cy="62865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MX" sz="1350"/>
          </a:p>
        </p:txBody>
      </p:sp>
      <p:sp>
        <p:nvSpPr>
          <p:cNvPr id="8" name="7 Rectángulo redondeado"/>
          <p:cNvSpPr/>
          <p:nvPr/>
        </p:nvSpPr>
        <p:spPr>
          <a:xfrm>
            <a:off x="4114802" y="1696097"/>
            <a:ext cx="3943350" cy="742950"/>
          </a:xfrm>
          <a:prstGeom prst="round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Por sí mismo o a través de representantes. </a:t>
            </a:r>
          </a:p>
        </p:txBody>
      </p:sp>
      <p:sp>
        <p:nvSpPr>
          <p:cNvPr id="10" name="9 Rectángulo redondeado"/>
          <p:cNvSpPr/>
          <p:nvPr/>
        </p:nvSpPr>
        <p:spPr>
          <a:xfrm>
            <a:off x="270167" y="2914650"/>
            <a:ext cx="1797627" cy="7429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350" dirty="0">
                <a:latin typeface="Arial" panose="020B0604020202020204" pitchFamily="34" charset="0"/>
                <a:cs typeface="Arial" panose="020B0604020202020204" pitchFamily="34" charset="0"/>
              </a:rPr>
              <a:t>AUTORIDAD RESPONSABLE </a:t>
            </a:r>
          </a:p>
        </p:txBody>
      </p:sp>
      <p:sp>
        <p:nvSpPr>
          <p:cNvPr id="11" name="10 Flecha derecha"/>
          <p:cNvSpPr/>
          <p:nvPr/>
        </p:nvSpPr>
        <p:spPr>
          <a:xfrm>
            <a:off x="3091296" y="2914650"/>
            <a:ext cx="571500" cy="62865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MX" sz="1350"/>
          </a:p>
        </p:txBody>
      </p:sp>
      <p:sp>
        <p:nvSpPr>
          <p:cNvPr id="12" name="11 Rectángulo redondeado"/>
          <p:cNvSpPr/>
          <p:nvPr/>
        </p:nvSpPr>
        <p:spPr>
          <a:xfrm>
            <a:off x="4114802" y="2857500"/>
            <a:ext cx="3943350" cy="74295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Que haya realizado el acto o admitido la resolución. </a:t>
            </a:r>
          </a:p>
        </p:txBody>
      </p:sp>
      <p:sp>
        <p:nvSpPr>
          <p:cNvPr id="13" name="12 Rectángulo redondeado"/>
          <p:cNvSpPr/>
          <p:nvPr/>
        </p:nvSpPr>
        <p:spPr>
          <a:xfrm>
            <a:off x="426029" y="3977120"/>
            <a:ext cx="1485900" cy="74295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350" dirty="0">
                <a:latin typeface="Arial" panose="020B0604020202020204" pitchFamily="34" charset="0"/>
                <a:cs typeface="Arial" panose="020B0604020202020204" pitchFamily="34" charset="0"/>
              </a:rPr>
              <a:t>TERCERO INTERESADO</a:t>
            </a:r>
          </a:p>
        </p:txBody>
      </p:sp>
      <p:sp>
        <p:nvSpPr>
          <p:cNvPr id="14" name="13 Flecha derecha"/>
          <p:cNvSpPr/>
          <p:nvPr/>
        </p:nvSpPr>
        <p:spPr>
          <a:xfrm>
            <a:off x="3028952" y="4091420"/>
            <a:ext cx="571500" cy="62865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MX" sz="1350"/>
          </a:p>
        </p:txBody>
      </p:sp>
      <p:sp>
        <p:nvSpPr>
          <p:cNvPr id="15" name="14 Rectángulo redondeado"/>
          <p:cNvSpPr/>
          <p:nvPr/>
        </p:nvSpPr>
        <p:spPr>
          <a:xfrm>
            <a:off x="4172671" y="4013490"/>
            <a:ext cx="3943350" cy="74295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Con un interés legítimo en la causa derivado de un derecho incompatible con el que pretende el actor.</a:t>
            </a:r>
          </a:p>
        </p:txBody>
      </p:sp>
      <p:sp>
        <p:nvSpPr>
          <p:cNvPr id="17" name="16 Rectángulo redondeado"/>
          <p:cNvSpPr/>
          <p:nvPr/>
        </p:nvSpPr>
        <p:spPr>
          <a:xfrm>
            <a:off x="426029" y="5052581"/>
            <a:ext cx="1548246" cy="7429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350" dirty="0">
                <a:latin typeface="Arial" panose="020B0604020202020204" pitchFamily="34" charset="0"/>
                <a:cs typeface="Arial" panose="020B0604020202020204" pitchFamily="34" charset="0"/>
              </a:rPr>
              <a:t>COADYUVANTE</a:t>
            </a:r>
          </a:p>
        </p:txBody>
      </p:sp>
      <p:sp>
        <p:nvSpPr>
          <p:cNvPr id="18" name="17 Flecha derecha"/>
          <p:cNvSpPr/>
          <p:nvPr/>
        </p:nvSpPr>
        <p:spPr>
          <a:xfrm>
            <a:off x="3070514" y="5042189"/>
            <a:ext cx="571500" cy="62865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MX" sz="1350"/>
          </a:p>
        </p:txBody>
      </p:sp>
      <p:sp>
        <p:nvSpPr>
          <p:cNvPr id="19" name="18 Rectángulo redondeado"/>
          <p:cNvSpPr/>
          <p:nvPr/>
        </p:nvSpPr>
        <p:spPr>
          <a:xfrm>
            <a:off x="4193327" y="4990235"/>
            <a:ext cx="3943350" cy="74295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Con un interés legítimo y propio para coadyuvar o colaborar con la causa de alguna de las dos partes iniciales (actor o autoridad responsable).</a:t>
            </a:r>
          </a:p>
        </p:txBody>
      </p:sp>
      <p:sp>
        <p:nvSpPr>
          <p:cNvPr id="16" name="15 Nube"/>
          <p:cNvSpPr/>
          <p:nvPr/>
        </p:nvSpPr>
        <p:spPr>
          <a:xfrm>
            <a:off x="8058154" y="5265598"/>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12 LMIMEET</a:t>
            </a:r>
          </a:p>
        </p:txBody>
      </p:sp>
    </p:spTree>
    <p:extLst>
      <p:ext uri="{BB962C8B-B14F-4D97-AF65-F5344CB8AC3E}">
        <p14:creationId xmlns:p14="http://schemas.microsoft.com/office/powerpoint/2010/main" val="2752990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902960" y="1191927"/>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LEGITIMACIÓN</a:t>
            </a:r>
          </a:p>
        </p:txBody>
      </p:sp>
      <p:sp>
        <p:nvSpPr>
          <p:cNvPr id="2" name="1 Nube"/>
          <p:cNvSpPr/>
          <p:nvPr/>
        </p:nvSpPr>
        <p:spPr>
          <a:xfrm>
            <a:off x="25977" y="2720366"/>
            <a:ext cx="3028950" cy="1885950"/>
          </a:xfrm>
          <a:prstGeom prst="cloud">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solidFill>
                  <a:schemeClr val="tx1"/>
                </a:solidFill>
                <a:latin typeface="Arial" panose="020B0604020202020204" pitchFamily="34" charset="0"/>
                <a:cs typeface="Arial" panose="020B0604020202020204" pitchFamily="34" charset="0"/>
              </a:rPr>
              <a:t>¿Quiénes están legitimados para promover un medio de impugnación?</a:t>
            </a:r>
          </a:p>
        </p:txBody>
      </p:sp>
      <p:sp>
        <p:nvSpPr>
          <p:cNvPr id="4" name="3 CuadroTexto"/>
          <p:cNvSpPr txBox="1"/>
          <p:nvPr/>
        </p:nvSpPr>
        <p:spPr>
          <a:xfrm>
            <a:off x="4632348" y="2256403"/>
            <a:ext cx="3997307" cy="5078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Los partidos políticos a través  de sus representantes legítimos. </a:t>
            </a:r>
          </a:p>
        </p:txBody>
      </p:sp>
      <p:sp>
        <p:nvSpPr>
          <p:cNvPr id="6" name="5 CuadroTexto"/>
          <p:cNvSpPr txBox="1"/>
          <p:nvPr/>
        </p:nvSpPr>
        <p:spPr>
          <a:xfrm>
            <a:off x="4632348" y="2944256"/>
            <a:ext cx="3997307" cy="50783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Las coaliciones, por conducto de sus representantes autorizados.</a:t>
            </a:r>
          </a:p>
        </p:txBody>
      </p:sp>
      <p:sp>
        <p:nvSpPr>
          <p:cNvPr id="7" name="6 CuadroTexto"/>
          <p:cNvSpPr txBox="1"/>
          <p:nvPr/>
        </p:nvSpPr>
        <p:spPr>
          <a:xfrm>
            <a:off x="4632348" y="3686929"/>
            <a:ext cx="3997307" cy="715581"/>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Las organizaciones o agrupaciones políticas o de ciudadanos, a través de sus representantes legítimos.</a:t>
            </a:r>
          </a:p>
        </p:txBody>
      </p:sp>
      <p:sp>
        <p:nvSpPr>
          <p:cNvPr id="8" name="7 CuadroTexto"/>
          <p:cNvSpPr txBox="1"/>
          <p:nvPr/>
        </p:nvSpPr>
        <p:spPr>
          <a:xfrm>
            <a:off x="4652535" y="4743453"/>
            <a:ext cx="4034269" cy="715581"/>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Los candidatos independientes, por su propio derecho, o  a través de sus representantes autorizados ante los órganos del Instituto Estatal.</a:t>
            </a:r>
          </a:p>
        </p:txBody>
      </p:sp>
      <p:cxnSp>
        <p:nvCxnSpPr>
          <p:cNvPr id="10" name="9 Conector recto"/>
          <p:cNvCxnSpPr/>
          <p:nvPr/>
        </p:nvCxnSpPr>
        <p:spPr>
          <a:xfrm>
            <a:off x="3054929" y="3657600"/>
            <a:ext cx="37407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12 Conector recto"/>
          <p:cNvCxnSpPr/>
          <p:nvPr/>
        </p:nvCxnSpPr>
        <p:spPr>
          <a:xfrm>
            <a:off x="3429000" y="2498778"/>
            <a:ext cx="0" cy="2644727"/>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14 Conector recto de flecha"/>
          <p:cNvCxnSpPr/>
          <p:nvPr/>
        </p:nvCxnSpPr>
        <p:spPr>
          <a:xfrm>
            <a:off x="3429000" y="2498773"/>
            <a:ext cx="914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16 Conector recto de flecha"/>
          <p:cNvCxnSpPr/>
          <p:nvPr/>
        </p:nvCxnSpPr>
        <p:spPr>
          <a:xfrm>
            <a:off x="3429000" y="3186626"/>
            <a:ext cx="914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17 Conector recto de flecha"/>
          <p:cNvCxnSpPr/>
          <p:nvPr/>
        </p:nvCxnSpPr>
        <p:spPr>
          <a:xfrm>
            <a:off x="3429000" y="4033175"/>
            <a:ext cx="914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18 Conector recto de flecha"/>
          <p:cNvCxnSpPr/>
          <p:nvPr/>
        </p:nvCxnSpPr>
        <p:spPr>
          <a:xfrm>
            <a:off x="3429000" y="5143500"/>
            <a:ext cx="914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15 Nube"/>
          <p:cNvSpPr/>
          <p:nvPr/>
        </p:nvSpPr>
        <p:spPr>
          <a:xfrm rot="20765157">
            <a:off x="171453" y="939728"/>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13 LMIMEET</a:t>
            </a:r>
          </a:p>
        </p:txBody>
      </p:sp>
    </p:spTree>
    <p:extLst>
      <p:ext uri="{BB962C8B-B14F-4D97-AF65-F5344CB8AC3E}">
        <p14:creationId xmlns:p14="http://schemas.microsoft.com/office/powerpoint/2010/main" val="753358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400552" y="972636"/>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PRUEBAS</a:t>
            </a:r>
          </a:p>
        </p:txBody>
      </p:sp>
      <p:graphicFrame>
        <p:nvGraphicFramePr>
          <p:cNvPr id="2" name="1 Diagrama"/>
          <p:cNvGraphicFramePr/>
          <p:nvPr>
            <p:extLst>
              <p:ext uri="{D42A27DB-BD31-4B8C-83A1-F6EECF244321}">
                <p14:modId xmlns:p14="http://schemas.microsoft.com/office/powerpoint/2010/main" val="3668537001"/>
              </p:ext>
            </p:extLst>
          </p:nvPr>
        </p:nvGraphicFramePr>
        <p:xfrm>
          <a:off x="1257300" y="1444866"/>
          <a:ext cx="6096000" cy="4363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rot="242862">
            <a:off x="2694103" y="3091929"/>
            <a:ext cx="1384865" cy="3000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sz="1350" dirty="0"/>
              <a:t>Pericial.</a:t>
            </a:r>
            <a:endParaRPr lang="es-MX" sz="135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628818">
            <a:off x="533795" y="1726202"/>
            <a:ext cx="1359445" cy="1092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44008">
            <a:off x="6791683" y="2309849"/>
            <a:ext cx="2007394" cy="105276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838" y="3886201"/>
            <a:ext cx="1615412" cy="13073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660641">
            <a:off x="6772278" y="4178013"/>
            <a:ext cx="1628774" cy="127797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0" name="9 Nube"/>
          <p:cNvSpPr/>
          <p:nvPr/>
        </p:nvSpPr>
        <p:spPr>
          <a:xfrm>
            <a:off x="8058154" y="5265598"/>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14 LMIMEET</a:t>
            </a:r>
          </a:p>
        </p:txBody>
      </p:sp>
    </p:spTree>
    <p:extLst>
      <p:ext uri="{BB962C8B-B14F-4D97-AF65-F5344CB8AC3E}">
        <p14:creationId xmlns:p14="http://schemas.microsoft.com/office/powerpoint/2010/main" val="182792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57250"/>
            <a:ext cx="9143069" cy="5143500"/>
          </a:xfrm>
          <a:prstGeom prst="rect">
            <a:avLst/>
          </a:prstGeom>
          <a:blipFill dpi="0" rotWithShape="1">
            <a:blip r:embed="rId2">
              <a:alphaModFix amt="75000"/>
            </a:blip>
            <a:srcRect/>
            <a:stretch>
              <a:fillRect/>
            </a:stretch>
          </a:blipFill>
        </p:spPr>
        <p:txBody>
          <a:bodyPr wrap="square" lIns="0" tIns="0" rIns="0" bIns="0" rtlCol="0">
            <a:noAutofit/>
          </a:bodyPr>
          <a:lstStyle/>
          <a:p>
            <a:endParaRPr sz="1350" dirty="0"/>
          </a:p>
        </p:txBody>
      </p:sp>
      <p:sp>
        <p:nvSpPr>
          <p:cNvPr id="9" name="object 9"/>
          <p:cNvSpPr/>
          <p:nvPr/>
        </p:nvSpPr>
        <p:spPr>
          <a:xfrm>
            <a:off x="857255" y="2113660"/>
            <a:ext cx="7429499" cy="3419567"/>
          </a:xfrm>
          <a:custGeom>
            <a:avLst/>
            <a:gdLst/>
            <a:ahLst/>
            <a:cxnLst/>
            <a:rect l="l" t="t" r="r" b="b"/>
            <a:pathLst>
              <a:path w="8968740" h="1659636">
                <a:moveTo>
                  <a:pt x="0" y="1659636"/>
                </a:moveTo>
                <a:lnTo>
                  <a:pt x="8968740" y="1659636"/>
                </a:lnTo>
                <a:lnTo>
                  <a:pt x="8968740" y="0"/>
                </a:lnTo>
                <a:lnTo>
                  <a:pt x="0" y="0"/>
                </a:lnTo>
                <a:lnTo>
                  <a:pt x="0" y="1659636"/>
                </a:lnTo>
                <a:close/>
              </a:path>
            </a:pathLst>
          </a:custGeom>
          <a:solidFill>
            <a:schemeClr val="tx2">
              <a:lumMod val="75000"/>
            </a:schemeClr>
          </a:solidFill>
        </p:spPr>
        <p:txBody>
          <a:bodyPr wrap="square" lIns="0" tIns="0" rIns="0" bIns="0" rtlCol="0">
            <a:noAutofit/>
          </a:bodyPr>
          <a:lstStyle/>
          <a:p>
            <a:endParaRPr sz="1350" dirty="0"/>
          </a:p>
        </p:txBody>
      </p:sp>
      <p:sp>
        <p:nvSpPr>
          <p:cNvPr id="17" name="16 CuadroTexto"/>
          <p:cNvSpPr txBox="1"/>
          <p:nvPr/>
        </p:nvSpPr>
        <p:spPr>
          <a:xfrm>
            <a:off x="914400" y="2606052"/>
            <a:ext cx="7143750" cy="830997"/>
          </a:xfrm>
          <a:prstGeom prst="rect">
            <a:avLst/>
          </a:prstGeom>
          <a:noFill/>
        </p:spPr>
        <p:txBody>
          <a:bodyPr wrap="square" rtlCol="0">
            <a:spAutoFit/>
          </a:bodyPr>
          <a:lstStyle/>
          <a:p>
            <a:pPr algn="ctr"/>
            <a:r>
              <a:rPr lang="es-MX" sz="2400" dirty="0">
                <a:solidFill>
                  <a:schemeClr val="bg1"/>
                </a:solidFill>
                <a:latin typeface="Arial" panose="020B0604020202020204" pitchFamily="34" charset="0"/>
                <a:cs typeface="Arial" panose="020B0604020202020204" pitchFamily="34" charset="0"/>
              </a:rPr>
              <a:t>MEDIOS </a:t>
            </a:r>
            <a:r>
              <a:rPr lang="es-MX" sz="2400" dirty="0">
                <a:solidFill>
                  <a:schemeClr val="bg1"/>
                </a:solidFill>
                <a:latin typeface="Arial" panose="020B0604020202020204" pitchFamily="34" charset="0"/>
                <a:cs typeface="Arial" panose="020B0604020202020204" pitchFamily="34" charset="0"/>
              </a:rPr>
              <a:t>DE IMPUGNACIÓN EN MATERIA ELECTORAL LOCAL.</a:t>
            </a:r>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0" y="1028700"/>
            <a:ext cx="914400" cy="914400"/>
          </a:xfrm>
          <a:prstGeom prst="rect">
            <a:avLst/>
          </a:prstGeom>
        </p:spPr>
      </p:pic>
      <p:sp>
        <p:nvSpPr>
          <p:cNvPr id="2" name="1 CuadroTexto"/>
          <p:cNvSpPr txBox="1"/>
          <p:nvPr/>
        </p:nvSpPr>
        <p:spPr>
          <a:xfrm>
            <a:off x="857251" y="4069638"/>
            <a:ext cx="7343774" cy="830997"/>
          </a:xfrm>
          <a:prstGeom prst="rect">
            <a:avLst/>
          </a:prstGeom>
          <a:noFill/>
        </p:spPr>
        <p:txBody>
          <a:bodyPr wrap="square" rtlCol="0">
            <a:spAutoFit/>
          </a:bodyPr>
          <a:lstStyle/>
          <a:p>
            <a:pPr algn="ctr"/>
            <a:r>
              <a:rPr lang="es-MX" sz="2400" dirty="0">
                <a:solidFill>
                  <a:schemeClr val="bg1"/>
                </a:solidFill>
                <a:latin typeface="Arial" panose="020B0604020202020204" pitchFamily="34" charset="0"/>
                <a:cs typeface="Arial" panose="020B0604020202020204" pitchFamily="34" charset="0"/>
              </a:rPr>
              <a:t>PONENTE:</a:t>
            </a:r>
          </a:p>
          <a:p>
            <a:pPr algn="ctr"/>
            <a:r>
              <a:rPr lang="es-MX" sz="2400" dirty="0">
                <a:solidFill>
                  <a:schemeClr val="bg1"/>
                </a:solidFill>
                <a:latin typeface="Arial" panose="020B0604020202020204" pitchFamily="34" charset="0"/>
                <a:cs typeface="Arial" panose="020B0604020202020204" pitchFamily="34" charset="0"/>
              </a:rPr>
              <a:t>RIGOBERTO RILEY MATA VILLANUEVA.</a:t>
            </a:r>
          </a:p>
        </p:txBody>
      </p:sp>
    </p:spTree>
    <p:extLst>
      <p:ext uri="{BB962C8B-B14F-4D97-AF65-F5344CB8AC3E}">
        <p14:creationId xmlns:p14="http://schemas.microsoft.com/office/powerpoint/2010/main" val="2454204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456549" y="932419"/>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TRÁMITE</a:t>
            </a:r>
          </a:p>
        </p:txBody>
      </p:sp>
      <p:sp>
        <p:nvSpPr>
          <p:cNvPr id="2" name="1 CuadroTexto"/>
          <p:cNvSpPr txBox="1"/>
          <p:nvPr/>
        </p:nvSpPr>
        <p:spPr>
          <a:xfrm>
            <a:off x="2963387" y="1537932"/>
            <a:ext cx="2314575" cy="12464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500" dirty="0">
                <a:solidFill>
                  <a:schemeClr val="tx1"/>
                </a:solidFill>
                <a:latin typeface="Arial" panose="020B0604020202020204" pitchFamily="34" charset="0"/>
                <a:cs typeface="Arial" panose="020B0604020202020204" pitchFamily="34" charset="0"/>
              </a:rPr>
              <a:t>La Autoridad Responsable (IEPCT u Órgano Partidista, Ayuntamiento –Elección de Delegados-). </a:t>
            </a:r>
          </a:p>
        </p:txBody>
      </p:sp>
      <p:sp>
        <p:nvSpPr>
          <p:cNvPr id="5" name="4 CuadroTexto"/>
          <p:cNvSpPr txBox="1"/>
          <p:nvPr/>
        </p:nvSpPr>
        <p:spPr>
          <a:xfrm>
            <a:off x="350332" y="2072610"/>
            <a:ext cx="145673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1350" b="1" dirty="0">
                <a:solidFill>
                  <a:schemeClr val="tx1"/>
                </a:solidFill>
                <a:latin typeface="Arial" panose="020B0604020202020204" pitchFamily="34" charset="0"/>
                <a:cs typeface="Arial" panose="020B0604020202020204" pitchFamily="34" charset="0"/>
              </a:rPr>
              <a:t>Recibe </a:t>
            </a:r>
            <a:r>
              <a:rPr lang="es-MX" sz="1350" b="1" dirty="0">
                <a:solidFill>
                  <a:schemeClr val="tx1"/>
                </a:solidFill>
                <a:latin typeface="Arial" panose="020B0604020202020204" pitchFamily="34" charset="0"/>
                <a:cs typeface="Arial" panose="020B0604020202020204" pitchFamily="34" charset="0"/>
              </a:rPr>
              <a:t>la demanda o medio de </a:t>
            </a:r>
            <a:r>
              <a:rPr lang="es-MX" sz="1350" b="1" dirty="0">
                <a:solidFill>
                  <a:schemeClr val="tx1"/>
                </a:solidFill>
                <a:latin typeface="Arial" panose="020B0604020202020204" pitchFamily="34" charset="0"/>
                <a:cs typeface="Arial" panose="020B0604020202020204" pitchFamily="34" charset="0"/>
              </a:rPr>
              <a:t>impugnación.</a:t>
            </a:r>
            <a:endParaRPr lang="es-MX" sz="1350" b="1" dirty="0">
              <a:solidFill>
                <a:schemeClr val="tx1"/>
              </a:solidFill>
              <a:latin typeface="Arial" panose="020B0604020202020204" pitchFamily="34" charset="0"/>
              <a:cs typeface="Arial" panose="020B0604020202020204" pitchFamily="34" charset="0"/>
            </a:endParaRPr>
          </a:p>
        </p:txBody>
      </p:sp>
      <p:sp>
        <p:nvSpPr>
          <p:cNvPr id="6" name="5 CuadroTexto"/>
          <p:cNvSpPr txBox="1"/>
          <p:nvPr/>
        </p:nvSpPr>
        <p:spPr>
          <a:xfrm>
            <a:off x="2934204" y="2952442"/>
            <a:ext cx="2270941" cy="71558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sz="1350" dirty="0">
                <a:solidFill>
                  <a:schemeClr val="tx1"/>
                </a:solidFill>
                <a:latin typeface="Arial" panose="020B0604020202020204" pitchFamily="34" charset="0"/>
                <a:cs typeface="Arial" panose="020B0604020202020204" pitchFamily="34" charset="0"/>
              </a:rPr>
              <a:t>Avisa de su presentación inmediatamente al Tribunal Electoral de Tabasco. </a:t>
            </a:r>
          </a:p>
        </p:txBody>
      </p:sp>
      <p:sp>
        <p:nvSpPr>
          <p:cNvPr id="12" name="11 CuadroTexto"/>
          <p:cNvSpPr txBox="1"/>
          <p:nvPr/>
        </p:nvSpPr>
        <p:spPr>
          <a:xfrm>
            <a:off x="2834796" y="3881281"/>
            <a:ext cx="2571750" cy="71558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MX" sz="1350" dirty="0">
                <a:solidFill>
                  <a:schemeClr val="tx1"/>
                </a:solidFill>
                <a:latin typeface="Arial" panose="020B0604020202020204" pitchFamily="34" charset="0"/>
                <a:cs typeface="Arial" panose="020B0604020202020204" pitchFamily="34" charset="0"/>
              </a:rPr>
              <a:t>Hace de conocimiento al público mediante cédula en estrados durante 72 horas.</a:t>
            </a:r>
          </a:p>
        </p:txBody>
      </p:sp>
      <p:sp>
        <p:nvSpPr>
          <p:cNvPr id="7" name="Rectángulo 6">
            <a:extLst>
              <a:ext uri="{FF2B5EF4-FFF2-40B4-BE49-F238E27FC236}">
                <a16:creationId xmlns:a16="http://schemas.microsoft.com/office/drawing/2014/main" xmlns="" id="{357B6EC6-710B-4950-8132-6504F385D8BC}"/>
              </a:ext>
            </a:extLst>
          </p:cNvPr>
          <p:cNvSpPr/>
          <p:nvPr/>
        </p:nvSpPr>
        <p:spPr>
          <a:xfrm>
            <a:off x="6203930" y="2057858"/>
            <a:ext cx="1916947" cy="5078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s-MX" sz="1350" dirty="0">
                <a:solidFill>
                  <a:schemeClr val="tx1"/>
                </a:solidFill>
                <a:latin typeface="Arial" panose="020B0604020202020204" pitchFamily="34" charset="0"/>
                <a:cs typeface="Arial" panose="020B0604020202020204" pitchFamily="34" charset="0"/>
              </a:rPr>
              <a:t>En las siguientes 24 horas remitirá al TET.</a:t>
            </a:r>
          </a:p>
        </p:txBody>
      </p:sp>
      <p:sp>
        <p:nvSpPr>
          <p:cNvPr id="9" name="Pergamino: vertical 8">
            <a:extLst>
              <a:ext uri="{FF2B5EF4-FFF2-40B4-BE49-F238E27FC236}">
                <a16:creationId xmlns:a16="http://schemas.microsoft.com/office/drawing/2014/main" xmlns="" id="{FF39C815-D1D9-442C-BD1A-8BC76424B62C}"/>
              </a:ext>
            </a:extLst>
          </p:cNvPr>
          <p:cNvSpPr/>
          <p:nvPr/>
        </p:nvSpPr>
        <p:spPr>
          <a:xfrm>
            <a:off x="5868080" y="3312950"/>
            <a:ext cx="3216315" cy="2661414"/>
          </a:xfrm>
          <a:prstGeom prst="verticalScroll">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sz="1350" dirty="0"/>
          </a:p>
        </p:txBody>
      </p:sp>
      <p:sp>
        <p:nvSpPr>
          <p:cNvPr id="10" name="CuadroTexto 9">
            <a:extLst>
              <a:ext uri="{FF2B5EF4-FFF2-40B4-BE49-F238E27FC236}">
                <a16:creationId xmlns:a16="http://schemas.microsoft.com/office/drawing/2014/main" xmlns="" id="{F0E46006-C4FF-4713-9E83-04C5EE98F06C}"/>
              </a:ext>
            </a:extLst>
          </p:cNvPr>
          <p:cNvSpPr txBox="1"/>
          <p:nvPr/>
        </p:nvSpPr>
        <p:spPr>
          <a:xfrm>
            <a:off x="6727995" y="3714646"/>
            <a:ext cx="1722649" cy="30008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MX" sz="1350" dirty="0">
                <a:latin typeface="Arial" panose="020B0604020202020204" pitchFamily="34" charset="0"/>
                <a:cs typeface="Arial" panose="020B0604020202020204" pitchFamily="34" charset="0"/>
              </a:rPr>
              <a:t>Escrito de demanda</a:t>
            </a:r>
          </a:p>
        </p:txBody>
      </p:sp>
      <p:sp>
        <p:nvSpPr>
          <p:cNvPr id="19" name="Rectángulo 18">
            <a:extLst>
              <a:ext uri="{FF2B5EF4-FFF2-40B4-BE49-F238E27FC236}">
                <a16:creationId xmlns:a16="http://schemas.microsoft.com/office/drawing/2014/main" xmlns="" id="{2AF6FDB5-9E9C-43F7-83FE-A61A5D0F7F32}"/>
              </a:ext>
            </a:extLst>
          </p:cNvPr>
          <p:cNvSpPr/>
          <p:nvPr/>
        </p:nvSpPr>
        <p:spPr>
          <a:xfrm>
            <a:off x="6800943" y="4061362"/>
            <a:ext cx="1579278" cy="30008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s-MX" sz="1350" dirty="0">
                <a:latin typeface="Arial" panose="020B0604020202020204" pitchFamily="34" charset="0"/>
                <a:cs typeface="Arial" panose="020B0604020202020204" pitchFamily="34" charset="0"/>
              </a:rPr>
              <a:t>Pruebas ofrecidas</a:t>
            </a:r>
            <a:endParaRPr lang="es-MX" sz="1350" dirty="0"/>
          </a:p>
        </p:txBody>
      </p:sp>
      <p:sp>
        <p:nvSpPr>
          <p:cNvPr id="20" name="Rectángulo 19">
            <a:extLst>
              <a:ext uri="{FF2B5EF4-FFF2-40B4-BE49-F238E27FC236}">
                <a16:creationId xmlns:a16="http://schemas.microsoft.com/office/drawing/2014/main" xmlns="" id="{B2F1B0C8-F059-40EF-897A-123C3B7FE394}"/>
              </a:ext>
            </a:extLst>
          </p:cNvPr>
          <p:cNvSpPr/>
          <p:nvPr/>
        </p:nvSpPr>
        <p:spPr>
          <a:xfrm>
            <a:off x="6244977" y="4459975"/>
            <a:ext cx="2462527" cy="5078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MX" sz="1350" dirty="0">
                <a:latin typeface="Arial" panose="020B0604020202020204" pitchFamily="34" charset="0"/>
                <a:cs typeface="Arial" panose="020B0604020202020204" pitchFamily="34" charset="0"/>
              </a:rPr>
              <a:t>Documentación anexa al Expediente Electoral</a:t>
            </a:r>
            <a:endParaRPr lang="es-MX" sz="1350" dirty="0"/>
          </a:p>
        </p:txBody>
      </p:sp>
      <p:sp>
        <p:nvSpPr>
          <p:cNvPr id="21" name="Rectángulo 20">
            <a:extLst>
              <a:ext uri="{FF2B5EF4-FFF2-40B4-BE49-F238E27FC236}">
                <a16:creationId xmlns:a16="http://schemas.microsoft.com/office/drawing/2014/main" xmlns="" id="{DC2AF533-E12A-4287-8E27-B361386B611F}"/>
              </a:ext>
            </a:extLst>
          </p:cNvPr>
          <p:cNvSpPr/>
          <p:nvPr/>
        </p:nvSpPr>
        <p:spPr>
          <a:xfrm>
            <a:off x="6694007" y="5063479"/>
            <a:ext cx="1662763" cy="30008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pt-BR" sz="1350" dirty="0">
                <a:latin typeface="Arial" panose="020B0604020202020204" pitchFamily="34" charset="0"/>
                <a:cs typeface="Arial" panose="020B0604020202020204" pitchFamily="34" charset="0"/>
              </a:rPr>
              <a:t>Escritos de </a:t>
            </a:r>
            <a:r>
              <a:rPr lang="pt-BR" sz="1350" dirty="0" err="1">
                <a:latin typeface="Arial" panose="020B0604020202020204" pitchFamily="34" charset="0"/>
                <a:cs typeface="Arial" panose="020B0604020202020204" pitchFamily="34" charset="0"/>
              </a:rPr>
              <a:t>Tercero</a:t>
            </a:r>
            <a:endParaRPr lang="es-MX" sz="1350" dirty="0"/>
          </a:p>
        </p:txBody>
      </p:sp>
      <p:sp>
        <p:nvSpPr>
          <p:cNvPr id="22" name="Rectángulo 21">
            <a:extLst>
              <a:ext uri="{FF2B5EF4-FFF2-40B4-BE49-F238E27FC236}">
                <a16:creationId xmlns:a16="http://schemas.microsoft.com/office/drawing/2014/main" xmlns="" id="{862C290F-9513-4F6B-AACB-A5CA019090CE}"/>
              </a:ext>
            </a:extLst>
          </p:cNvPr>
          <p:cNvSpPr/>
          <p:nvPr/>
        </p:nvSpPr>
        <p:spPr>
          <a:xfrm>
            <a:off x="6520884" y="5447838"/>
            <a:ext cx="2108269" cy="30008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pt-BR" sz="1350" dirty="0">
                <a:latin typeface="Arial" panose="020B0604020202020204" pitchFamily="34" charset="0"/>
                <a:cs typeface="Arial" panose="020B0604020202020204" pitchFamily="34" charset="0"/>
              </a:rPr>
              <a:t>Informe Circunstanciado.</a:t>
            </a:r>
            <a:endParaRPr lang="es-MX" sz="1350" dirty="0"/>
          </a:p>
        </p:txBody>
      </p:sp>
      <p:sp>
        <p:nvSpPr>
          <p:cNvPr id="23" name="CuadroTexto 22">
            <a:extLst>
              <a:ext uri="{FF2B5EF4-FFF2-40B4-BE49-F238E27FC236}">
                <a16:creationId xmlns:a16="http://schemas.microsoft.com/office/drawing/2014/main" xmlns="" id="{5B10EC60-CC5D-449C-87CD-990048032019}"/>
              </a:ext>
            </a:extLst>
          </p:cNvPr>
          <p:cNvSpPr txBox="1"/>
          <p:nvPr/>
        </p:nvSpPr>
        <p:spPr>
          <a:xfrm>
            <a:off x="2589146" y="4854978"/>
            <a:ext cx="2978954" cy="71558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350" dirty="0">
                <a:solidFill>
                  <a:schemeClr val="tx1"/>
                </a:solidFill>
                <a:latin typeface="Arial" panose="020B0604020202020204" pitchFamily="34" charset="0"/>
                <a:cs typeface="Arial" panose="020B0604020202020204" pitchFamily="34" charset="0"/>
              </a:rPr>
              <a:t>Plazo durante el cual los Terceros Interesados podrán formular sus alegatos. </a:t>
            </a:r>
          </a:p>
        </p:txBody>
      </p:sp>
      <p:cxnSp>
        <p:nvCxnSpPr>
          <p:cNvPr id="28" name="Conector recto 27">
            <a:extLst>
              <a:ext uri="{FF2B5EF4-FFF2-40B4-BE49-F238E27FC236}">
                <a16:creationId xmlns:a16="http://schemas.microsoft.com/office/drawing/2014/main" xmlns="" id="{DA640647-6D18-4A99-8E9D-ACD80C0AC72F}"/>
              </a:ext>
            </a:extLst>
          </p:cNvPr>
          <p:cNvCxnSpPr/>
          <p:nvPr/>
        </p:nvCxnSpPr>
        <p:spPr>
          <a:xfrm flipH="1">
            <a:off x="1194402" y="1803386"/>
            <a:ext cx="1739800" cy="0"/>
          </a:xfrm>
          <a:prstGeom prst="line">
            <a:avLst/>
          </a:prstGeom>
        </p:spPr>
        <p:style>
          <a:lnRef idx="2">
            <a:schemeClr val="dk1"/>
          </a:lnRef>
          <a:fillRef idx="0">
            <a:schemeClr val="dk1"/>
          </a:fillRef>
          <a:effectRef idx="1">
            <a:schemeClr val="dk1"/>
          </a:effectRef>
          <a:fontRef idx="minor">
            <a:schemeClr val="tx1"/>
          </a:fontRef>
        </p:style>
      </p:cxnSp>
      <p:cxnSp>
        <p:nvCxnSpPr>
          <p:cNvPr id="30" name="Conector recto 29">
            <a:extLst>
              <a:ext uri="{FF2B5EF4-FFF2-40B4-BE49-F238E27FC236}">
                <a16:creationId xmlns:a16="http://schemas.microsoft.com/office/drawing/2014/main" xmlns="" id="{507BB2DD-3BB4-4A1D-8BF3-426FD84EF4F1}"/>
              </a:ext>
            </a:extLst>
          </p:cNvPr>
          <p:cNvCxnSpPr/>
          <p:nvPr/>
        </p:nvCxnSpPr>
        <p:spPr>
          <a:xfrm flipH="1">
            <a:off x="5277959" y="1787642"/>
            <a:ext cx="172368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Conector recto 30">
            <a:extLst>
              <a:ext uri="{FF2B5EF4-FFF2-40B4-BE49-F238E27FC236}">
                <a16:creationId xmlns:a16="http://schemas.microsoft.com/office/drawing/2014/main" xmlns="" id="{51444FFE-C9EE-4F57-BEF6-60D3D8D3B85C}"/>
              </a:ext>
            </a:extLst>
          </p:cNvPr>
          <p:cNvCxnSpPr/>
          <p:nvPr/>
        </p:nvCxnSpPr>
        <p:spPr>
          <a:xfrm>
            <a:off x="1194400" y="1803391"/>
            <a:ext cx="0" cy="265457"/>
          </a:xfrm>
          <a:prstGeom prst="line">
            <a:avLst/>
          </a:prstGeom>
        </p:spPr>
        <p:style>
          <a:lnRef idx="2">
            <a:schemeClr val="dk1"/>
          </a:lnRef>
          <a:fillRef idx="0">
            <a:schemeClr val="dk1"/>
          </a:fillRef>
          <a:effectRef idx="1">
            <a:schemeClr val="dk1"/>
          </a:effectRef>
          <a:fontRef idx="minor">
            <a:schemeClr val="tx1"/>
          </a:fontRef>
        </p:style>
      </p:cxnSp>
      <p:cxnSp>
        <p:nvCxnSpPr>
          <p:cNvPr id="33" name="Conector recto 32">
            <a:extLst>
              <a:ext uri="{FF2B5EF4-FFF2-40B4-BE49-F238E27FC236}">
                <a16:creationId xmlns:a16="http://schemas.microsoft.com/office/drawing/2014/main" xmlns="" id="{3DEF7D64-7B2F-4347-A709-FFE07B4F0190}"/>
              </a:ext>
            </a:extLst>
          </p:cNvPr>
          <p:cNvCxnSpPr/>
          <p:nvPr/>
        </p:nvCxnSpPr>
        <p:spPr>
          <a:xfrm>
            <a:off x="7001638" y="1783216"/>
            <a:ext cx="0" cy="265457"/>
          </a:xfrm>
          <a:prstGeom prst="line">
            <a:avLst/>
          </a:prstGeom>
        </p:spPr>
        <p:style>
          <a:lnRef idx="2">
            <a:schemeClr val="dk1"/>
          </a:lnRef>
          <a:fillRef idx="0">
            <a:schemeClr val="dk1"/>
          </a:fillRef>
          <a:effectRef idx="1">
            <a:schemeClr val="dk1"/>
          </a:effectRef>
          <a:fontRef idx="minor">
            <a:schemeClr val="tx1"/>
          </a:fontRef>
        </p:style>
      </p:cxnSp>
      <p:cxnSp>
        <p:nvCxnSpPr>
          <p:cNvPr id="37" name="Conector recto 36">
            <a:extLst>
              <a:ext uri="{FF2B5EF4-FFF2-40B4-BE49-F238E27FC236}">
                <a16:creationId xmlns:a16="http://schemas.microsoft.com/office/drawing/2014/main" xmlns="" id="{6275C2CE-18F9-4CC0-B3BE-AE798250150E}"/>
              </a:ext>
            </a:extLst>
          </p:cNvPr>
          <p:cNvCxnSpPr/>
          <p:nvPr/>
        </p:nvCxnSpPr>
        <p:spPr>
          <a:xfrm>
            <a:off x="7001638" y="2557358"/>
            <a:ext cx="0" cy="755592"/>
          </a:xfrm>
          <a:prstGeom prst="line">
            <a:avLst/>
          </a:prstGeom>
        </p:spPr>
        <p:style>
          <a:lnRef idx="2">
            <a:schemeClr val="dk1"/>
          </a:lnRef>
          <a:fillRef idx="0">
            <a:schemeClr val="dk1"/>
          </a:fillRef>
          <a:effectRef idx="1">
            <a:schemeClr val="dk1"/>
          </a:effectRef>
          <a:fontRef idx="minor">
            <a:schemeClr val="tx1"/>
          </a:fontRef>
        </p:style>
      </p:cxnSp>
      <p:cxnSp>
        <p:nvCxnSpPr>
          <p:cNvPr id="39" name="Conector recto 38">
            <a:extLst>
              <a:ext uri="{FF2B5EF4-FFF2-40B4-BE49-F238E27FC236}">
                <a16:creationId xmlns:a16="http://schemas.microsoft.com/office/drawing/2014/main" xmlns="" id="{C5E8C008-67DE-41A4-9901-94B319F2AD9D}"/>
              </a:ext>
            </a:extLst>
          </p:cNvPr>
          <p:cNvCxnSpPr/>
          <p:nvPr/>
        </p:nvCxnSpPr>
        <p:spPr>
          <a:xfrm>
            <a:off x="4078621" y="2761340"/>
            <a:ext cx="0" cy="173814"/>
          </a:xfrm>
          <a:prstGeom prst="line">
            <a:avLst/>
          </a:prstGeom>
        </p:spPr>
        <p:style>
          <a:lnRef idx="2">
            <a:schemeClr val="dk1"/>
          </a:lnRef>
          <a:fillRef idx="0">
            <a:schemeClr val="dk1"/>
          </a:fillRef>
          <a:effectRef idx="1">
            <a:schemeClr val="dk1"/>
          </a:effectRef>
          <a:fontRef idx="minor">
            <a:schemeClr val="tx1"/>
          </a:fontRef>
        </p:style>
      </p:cxnSp>
      <p:cxnSp>
        <p:nvCxnSpPr>
          <p:cNvPr id="41" name="Conector recto 40">
            <a:extLst>
              <a:ext uri="{FF2B5EF4-FFF2-40B4-BE49-F238E27FC236}">
                <a16:creationId xmlns:a16="http://schemas.microsoft.com/office/drawing/2014/main" xmlns="" id="{B10B38C8-FD27-4C46-A0D9-559D6ACDB126}"/>
              </a:ext>
            </a:extLst>
          </p:cNvPr>
          <p:cNvCxnSpPr/>
          <p:nvPr/>
        </p:nvCxnSpPr>
        <p:spPr>
          <a:xfrm>
            <a:off x="4121360" y="3644939"/>
            <a:ext cx="0" cy="247191"/>
          </a:xfrm>
          <a:prstGeom prst="line">
            <a:avLst/>
          </a:prstGeom>
        </p:spPr>
        <p:style>
          <a:lnRef idx="2">
            <a:schemeClr val="dk1"/>
          </a:lnRef>
          <a:fillRef idx="0">
            <a:schemeClr val="dk1"/>
          </a:fillRef>
          <a:effectRef idx="1">
            <a:schemeClr val="dk1"/>
          </a:effectRef>
          <a:fontRef idx="minor">
            <a:schemeClr val="tx1"/>
          </a:fontRef>
        </p:style>
      </p:cxnSp>
      <p:sp>
        <p:nvSpPr>
          <p:cNvPr id="26" name="25 Nube"/>
          <p:cNvSpPr/>
          <p:nvPr/>
        </p:nvSpPr>
        <p:spPr>
          <a:xfrm>
            <a:off x="228603" y="5259953"/>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17 LMIMEET</a:t>
            </a:r>
          </a:p>
        </p:txBody>
      </p:sp>
      <p:cxnSp>
        <p:nvCxnSpPr>
          <p:cNvPr id="32" name="Conector recto 31">
            <a:extLst>
              <a:ext uri="{FF2B5EF4-FFF2-40B4-BE49-F238E27FC236}">
                <a16:creationId xmlns:a16="http://schemas.microsoft.com/office/drawing/2014/main" xmlns="" id="{B10B38C8-FD27-4C46-A0D9-559D6ACDB126}"/>
              </a:ext>
            </a:extLst>
          </p:cNvPr>
          <p:cNvCxnSpPr/>
          <p:nvPr/>
        </p:nvCxnSpPr>
        <p:spPr>
          <a:xfrm>
            <a:off x="4128245" y="4593233"/>
            <a:ext cx="0" cy="2471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40529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400552" y="972636"/>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SUSTANCIACIÓN</a:t>
            </a:r>
          </a:p>
        </p:txBody>
      </p:sp>
      <p:sp>
        <p:nvSpPr>
          <p:cNvPr id="2" name="1 CuadroTexto"/>
          <p:cNvSpPr txBox="1"/>
          <p:nvPr/>
        </p:nvSpPr>
        <p:spPr>
          <a:xfrm>
            <a:off x="726614" y="1624970"/>
            <a:ext cx="2286000" cy="71558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350" b="1" dirty="0">
                <a:solidFill>
                  <a:schemeClr val="tx1"/>
                </a:solidFill>
                <a:latin typeface="Arial" panose="020B0604020202020204" pitchFamily="34" charset="0"/>
                <a:cs typeface="Arial" panose="020B0604020202020204" pitchFamily="34" charset="0"/>
              </a:rPr>
              <a:t>Recibida la documentación en el Tribunal Electoral.</a:t>
            </a:r>
          </a:p>
        </p:txBody>
      </p:sp>
      <p:sp>
        <p:nvSpPr>
          <p:cNvPr id="4" name="3 CuadroTexto"/>
          <p:cNvSpPr txBox="1"/>
          <p:nvPr/>
        </p:nvSpPr>
        <p:spPr>
          <a:xfrm>
            <a:off x="4972050" y="1637314"/>
            <a:ext cx="2971800" cy="71558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s-MX" sz="1350" dirty="0">
                <a:solidFill>
                  <a:schemeClr val="tx1"/>
                </a:solidFill>
                <a:latin typeface="Arial" panose="020B0604020202020204" pitchFamily="34" charset="0"/>
                <a:cs typeface="Arial" panose="020B0604020202020204" pitchFamily="34" charset="0"/>
              </a:rPr>
              <a:t>El </a:t>
            </a:r>
            <a:r>
              <a:rPr lang="es-MX" sz="1350" b="1" dirty="0">
                <a:solidFill>
                  <a:schemeClr val="tx1"/>
                </a:solidFill>
                <a:latin typeface="Arial" panose="020B0604020202020204" pitchFamily="34" charset="0"/>
                <a:cs typeface="Arial" panose="020B0604020202020204" pitchFamily="34" charset="0"/>
              </a:rPr>
              <a:t>presidente</a:t>
            </a:r>
            <a:r>
              <a:rPr lang="es-MX" sz="1350" dirty="0">
                <a:solidFill>
                  <a:schemeClr val="tx1"/>
                </a:solidFill>
                <a:latin typeface="Arial" panose="020B0604020202020204" pitchFamily="34" charset="0"/>
                <a:cs typeface="Arial" panose="020B0604020202020204" pitchFamily="34" charset="0"/>
              </a:rPr>
              <a:t> del Tribunal turnará de inmediato el expediente recibido al Juez Instructor en turno.</a:t>
            </a:r>
          </a:p>
        </p:txBody>
      </p:sp>
      <p:sp>
        <p:nvSpPr>
          <p:cNvPr id="5" name="CuadroTexto 4">
            <a:extLst>
              <a:ext uri="{FF2B5EF4-FFF2-40B4-BE49-F238E27FC236}">
                <a16:creationId xmlns:a16="http://schemas.microsoft.com/office/drawing/2014/main" xmlns="" id="{CB61A918-E503-42D1-8193-832BD8CA0EFB}"/>
              </a:ext>
            </a:extLst>
          </p:cNvPr>
          <p:cNvSpPr txBox="1"/>
          <p:nvPr/>
        </p:nvSpPr>
        <p:spPr>
          <a:xfrm>
            <a:off x="726617" y="3013487"/>
            <a:ext cx="7062123" cy="71558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s-MX" sz="1350" dirty="0">
                <a:solidFill>
                  <a:schemeClr val="tx1"/>
                </a:solidFill>
                <a:latin typeface="Arial" panose="020B0604020202020204" pitchFamily="34" charset="0"/>
                <a:cs typeface="Arial" panose="020B0604020202020204" pitchFamily="34" charset="0"/>
              </a:rPr>
              <a:t>El Juez Instructor tiene la obligación de revisar que el escrito del medio de impugnación </a:t>
            </a:r>
            <a:r>
              <a:rPr lang="es-MX" sz="1350" dirty="0">
                <a:solidFill>
                  <a:schemeClr val="tx1"/>
                </a:solidFill>
                <a:latin typeface="Arial" panose="020B0604020202020204" pitchFamily="34" charset="0"/>
                <a:cs typeface="Arial" panose="020B0604020202020204" pitchFamily="34" charset="0"/>
              </a:rPr>
              <a:t>reúna </a:t>
            </a:r>
            <a:r>
              <a:rPr lang="es-MX" sz="1350" dirty="0">
                <a:solidFill>
                  <a:schemeClr val="tx1"/>
                </a:solidFill>
                <a:latin typeface="Arial" panose="020B0604020202020204" pitchFamily="34" charset="0"/>
                <a:cs typeface="Arial" panose="020B0604020202020204" pitchFamily="34" charset="0"/>
              </a:rPr>
              <a:t>los requisitos de Ley,  así como la existencia del Informe Circunstanciado y de todos los documentos que la autoridad responsable o partido político debe remitir.</a:t>
            </a:r>
          </a:p>
        </p:txBody>
      </p:sp>
      <p:cxnSp>
        <p:nvCxnSpPr>
          <p:cNvPr id="7" name="Conector recto de flecha 6">
            <a:extLst>
              <a:ext uri="{FF2B5EF4-FFF2-40B4-BE49-F238E27FC236}">
                <a16:creationId xmlns:a16="http://schemas.microsoft.com/office/drawing/2014/main" xmlns="" id="{9D0650DE-56FD-4461-9BE8-F52AC11F05BD}"/>
              </a:ext>
            </a:extLst>
          </p:cNvPr>
          <p:cNvCxnSpPr/>
          <p:nvPr/>
        </p:nvCxnSpPr>
        <p:spPr>
          <a:xfrm>
            <a:off x="3943350" y="2056553"/>
            <a:ext cx="4572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ector recto 8">
            <a:extLst>
              <a:ext uri="{FF2B5EF4-FFF2-40B4-BE49-F238E27FC236}">
                <a16:creationId xmlns:a16="http://schemas.microsoft.com/office/drawing/2014/main" xmlns="" id="{9C8F010E-3627-4236-B69D-FBA76C051E00}"/>
              </a:ext>
            </a:extLst>
          </p:cNvPr>
          <p:cNvCxnSpPr/>
          <p:nvPr/>
        </p:nvCxnSpPr>
        <p:spPr>
          <a:xfrm>
            <a:off x="6572250" y="2402802"/>
            <a:ext cx="0" cy="22609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xmlns="" id="{D6C97E07-DC94-4C87-BA33-06445F20E3CB}"/>
              </a:ext>
            </a:extLst>
          </p:cNvPr>
          <p:cNvCxnSpPr/>
          <p:nvPr/>
        </p:nvCxnSpPr>
        <p:spPr>
          <a:xfrm>
            <a:off x="1943100" y="2628900"/>
            <a:ext cx="46291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Conector recto 12">
            <a:extLst>
              <a:ext uri="{FF2B5EF4-FFF2-40B4-BE49-F238E27FC236}">
                <a16:creationId xmlns:a16="http://schemas.microsoft.com/office/drawing/2014/main" xmlns="" id="{978DF64F-4C02-4AB6-83E0-CD8B833B0CF9}"/>
              </a:ext>
            </a:extLst>
          </p:cNvPr>
          <p:cNvCxnSpPr/>
          <p:nvPr/>
        </p:nvCxnSpPr>
        <p:spPr>
          <a:xfrm>
            <a:off x="1943100" y="2402802"/>
            <a:ext cx="0" cy="226098"/>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Conector recto de flecha 13">
            <a:extLst>
              <a:ext uri="{FF2B5EF4-FFF2-40B4-BE49-F238E27FC236}">
                <a16:creationId xmlns:a16="http://schemas.microsoft.com/office/drawing/2014/main" xmlns="" id="{427FB587-7BD0-4244-AB47-30F4CCABEE86}"/>
              </a:ext>
            </a:extLst>
          </p:cNvPr>
          <p:cNvCxnSpPr/>
          <p:nvPr/>
        </p:nvCxnSpPr>
        <p:spPr>
          <a:xfrm>
            <a:off x="4200525" y="2628900"/>
            <a:ext cx="0" cy="3429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Conector recto 15">
            <a:extLst>
              <a:ext uri="{FF2B5EF4-FFF2-40B4-BE49-F238E27FC236}">
                <a16:creationId xmlns:a16="http://schemas.microsoft.com/office/drawing/2014/main" xmlns="" id="{F39005F5-CEE7-42AD-8279-2E99F740537A}"/>
              </a:ext>
            </a:extLst>
          </p:cNvPr>
          <p:cNvCxnSpPr/>
          <p:nvPr/>
        </p:nvCxnSpPr>
        <p:spPr>
          <a:xfrm>
            <a:off x="4257675" y="3705981"/>
            <a:ext cx="0" cy="171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Conector recto 17">
            <a:extLst>
              <a:ext uri="{FF2B5EF4-FFF2-40B4-BE49-F238E27FC236}">
                <a16:creationId xmlns:a16="http://schemas.microsoft.com/office/drawing/2014/main" xmlns="" id="{A06280E7-25AB-40F3-87F1-90630F6CCBED}"/>
              </a:ext>
            </a:extLst>
          </p:cNvPr>
          <p:cNvCxnSpPr/>
          <p:nvPr/>
        </p:nvCxnSpPr>
        <p:spPr>
          <a:xfrm>
            <a:off x="1084971" y="3877431"/>
            <a:ext cx="63436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Conector recto 19">
            <a:extLst>
              <a:ext uri="{FF2B5EF4-FFF2-40B4-BE49-F238E27FC236}">
                <a16:creationId xmlns:a16="http://schemas.microsoft.com/office/drawing/2014/main" xmlns="" id="{1D5A940E-A93A-4831-B8FA-FE600142A7A6}"/>
              </a:ext>
            </a:extLst>
          </p:cNvPr>
          <p:cNvCxnSpPr/>
          <p:nvPr/>
        </p:nvCxnSpPr>
        <p:spPr>
          <a:xfrm>
            <a:off x="7428621" y="3877015"/>
            <a:ext cx="0" cy="171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Conector recto 20">
            <a:extLst>
              <a:ext uri="{FF2B5EF4-FFF2-40B4-BE49-F238E27FC236}">
                <a16:creationId xmlns:a16="http://schemas.microsoft.com/office/drawing/2014/main" xmlns="" id="{E0B156DC-032B-4BD6-B7B6-E8A88C450F30}"/>
              </a:ext>
            </a:extLst>
          </p:cNvPr>
          <p:cNvCxnSpPr/>
          <p:nvPr/>
        </p:nvCxnSpPr>
        <p:spPr>
          <a:xfrm>
            <a:off x="1108271" y="3877431"/>
            <a:ext cx="0" cy="171450"/>
          </a:xfrm>
          <a:prstGeom prst="line">
            <a:avLst/>
          </a:prstGeom>
        </p:spPr>
        <p:style>
          <a:lnRef idx="3">
            <a:schemeClr val="accent2"/>
          </a:lnRef>
          <a:fillRef idx="0">
            <a:schemeClr val="accent2"/>
          </a:fillRef>
          <a:effectRef idx="2">
            <a:schemeClr val="accent2"/>
          </a:effectRef>
          <a:fontRef idx="minor">
            <a:schemeClr val="tx1"/>
          </a:fontRef>
        </p:style>
      </p:cxnSp>
      <p:sp>
        <p:nvSpPr>
          <p:cNvPr id="19" name="CuadroTexto 18">
            <a:extLst>
              <a:ext uri="{FF2B5EF4-FFF2-40B4-BE49-F238E27FC236}">
                <a16:creationId xmlns:a16="http://schemas.microsoft.com/office/drawing/2014/main" xmlns="" id="{A76EBE9D-D645-4636-81F6-4A312CB32CDC}"/>
              </a:ext>
            </a:extLst>
          </p:cNvPr>
          <p:cNvSpPr txBox="1"/>
          <p:nvPr/>
        </p:nvSpPr>
        <p:spPr>
          <a:xfrm>
            <a:off x="0" y="3906007"/>
            <a:ext cx="2628900" cy="3000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MX" sz="1350" dirty="0">
                <a:latin typeface="Arial" panose="020B0604020202020204" pitchFamily="34" charset="0"/>
                <a:cs typeface="Arial" panose="020B0604020202020204" pitchFamily="34" charset="0"/>
              </a:rPr>
              <a:t>SI cumple con los requisitos</a:t>
            </a:r>
          </a:p>
        </p:txBody>
      </p:sp>
      <p:sp>
        <p:nvSpPr>
          <p:cNvPr id="23" name="CuadroTexto 22">
            <a:extLst>
              <a:ext uri="{FF2B5EF4-FFF2-40B4-BE49-F238E27FC236}">
                <a16:creationId xmlns:a16="http://schemas.microsoft.com/office/drawing/2014/main" xmlns="" id="{7CCAD9BB-358D-46AE-921B-4F2743D73F63}"/>
              </a:ext>
            </a:extLst>
          </p:cNvPr>
          <p:cNvSpPr txBox="1"/>
          <p:nvPr/>
        </p:nvSpPr>
        <p:spPr>
          <a:xfrm>
            <a:off x="6114171" y="4024978"/>
            <a:ext cx="2628900" cy="3000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MX" sz="1350" dirty="0">
                <a:latin typeface="Arial" panose="020B0604020202020204" pitchFamily="34" charset="0"/>
                <a:cs typeface="Arial" panose="020B0604020202020204" pitchFamily="34" charset="0"/>
              </a:rPr>
              <a:t>NO cumple con los requisitos</a:t>
            </a:r>
          </a:p>
        </p:txBody>
      </p:sp>
      <p:sp>
        <p:nvSpPr>
          <p:cNvPr id="22" name="CuadroTexto 21">
            <a:extLst>
              <a:ext uri="{FF2B5EF4-FFF2-40B4-BE49-F238E27FC236}">
                <a16:creationId xmlns:a16="http://schemas.microsoft.com/office/drawing/2014/main" xmlns="" id="{AFE0D495-20C4-4CFD-B11D-0A34E6549BFF}"/>
              </a:ext>
            </a:extLst>
          </p:cNvPr>
          <p:cNvSpPr txBox="1"/>
          <p:nvPr/>
        </p:nvSpPr>
        <p:spPr>
          <a:xfrm>
            <a:off x="75895" y="4449503"/>
            <a:ext cx="4171950"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14308" indent="-214308">
              <a:buFont typeface="Arial" panose="020B0604020202020204" pitchFamily="34" charset="0"/>
              <a:buChar char="•"/>
            </a:pPr>
            <a:r>
              <a:rPr lang="es-MX" sz="1200" dirty="0">
                <a:latin typeface="Arial" panose="020B0604020202020204" pitchFamily="34" charset="0"/>
                <a:cs typeface="Arial" panose="020B0604020202020204" pitchFamily="34" charset="0"/>
              </a:rPr>
              <a:t>Debidamente integrado son 5 días para admisión y cierre de instrucción.</a:t>
            </a:r>
          </a:p>
          <a:p>
            <a:pPr marL="214308" indent="-214308">
              <a:buFont typeface="Arial" panose="020B0604020202020204" pitchFamily="34" charset="0"/>
              <a:buChar char="•"/>
            </a:pPr>
            <a:r>
              <a:rPr lang="es-MX" sz="1200" dirty="0">
                <a:latin typeface="Arial" panose="020B0604020202020204" pitchFamily="34" charset="0"/>
                <a:cs typeface="Arial" panose="020B0604020202020204" pitchFamily="34" charset="0"/>
              </a:rPr>
              <a:t>Se turna al magistrado para elaboración proyecto de resolución </a:t>
            </a:r>
          </a:p>
          <a:p>
            <a:pPr marL="214308" indent="-214308">
              <a:buFont typeface="Arial" panose="020B0604020202020204" pitchFamily="34" charset="0"/>
              <a:buChar char="•"/>
            </a:pPr>
            <a:r>
              <a:rPr lang="es-MX" sz="1200" dirty="0">
                <a:latin typeface="Arial" panose="020B0604020202020204" pitchFamily="34" charset="0"/>
                <a:cs typeface="Arial" panose="020B0604020202020204" pitchFamily="34" charset="0"/>
              </a:rPr>
              <a:t>12 días para AP.</a:t>
            </a:r>
          </a:p>
          <a:p>
            <a:pPr marL="214308" indent="-214308">
              <a:buFont typeface="Arial" panose="020B0604020202020204" pitchFamily="34" charset="0"/>
              <a:buChar char="•"/>
            </a:pPr>
            <a:r>
              <a:rPr lang="es-MX" sz="1200" dirty="0">
                <a:latin typeface="Arial" panose="020B0604020202020204" pitchFamily="34" charset="0"/>
                <a:cs typeface="Arial" panose="020B0604020202020204" pitchFamily="34" charset="0"/>
              </a:rPr>
              <a:t>15 días JDC y JE. </a:t>
            </a:r>
          </a:p>
          <a:p>
            <a:pPr marL="214308" indent="-214308">
              <a:buFont typeface="Arial" panose="020B0604020202020204" pitchFamily="34" charset="0"/>
              <a:buChar char="•"/>
            </a:pPr>
            <a:r>
              <a:rPr lang="es-MX" sz="1200" dirty="0">
                <a:latin typeface="Arial" panose="020B0604020202020204" pitchFamily="34" charset="0"/>
                <a:cs typeface="Arial" panose="020B0604020202020204" pitchFamily="34" charset="0"/>
              </a:rPr>
              <a:t>Se ponen los autos en estado de resolución</a:t>
            </a:r>
          </a:p>
          <a:p>
            <a:pPr marL="214308" indent="-214308">
              <a:buFont typeface="Arial" panose="020B0604020202020204" pitchFamily="34" charset="0"/>
              <a:buChar char="•"/>
            </a:pPr>
            <a:r>
              <a:rPr lang="es-MX" sz="1200" dirty="0">
                <a:latin typeface="Arial" panose="020B0604020202020204" pitchFamily="34" charset="0"/>
                <a:cs typeface="Arial" panose="020B0604020202020204" pitchFamily="34" charset="0"/>
              </a:rPr>
              <a:t>Se formula el proyecto de sentencia</a:t>
            </a:r>
          </a:p>
        </p:txBody>
      </p:sp>
      <p:cxnSp>
        <p:nvCxnSpPr>
          <p:cNvPr id="25" name="Conector recto de flecha 24">
            <a:extLst>
              <a:ext uri="{FF2B5EF4-FFF2-40B4-BE49-F238E27FC236}">
                <a16:creationId xmlns:a16="http://schemas.microsoft.com/office/drawing/2014/main" xmlns="" id="{DC5937B3-E25C-49C9-BAC5-6E960B78FDD5}"/>
              </a:ext>
            </a:extLst>
          </p:cNvPr>
          <p:cNvCxnSpPr/>
          <p:nvPr/>
        </p:nvCxnSpPr>
        <p:spPr>
          <a:xfrm>
            <a:off x="1108271" y="4222251"/>
            <a:ext cx="0" cy="2239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Conector recto de flecha 25">
            <a:extLst>
              <a:ext uri="{FF2B5EF4-FFF2-40B4-BE49-F238E27FC236}">
                <a16:creationId xmlns:a16="http://schemas.microsoft.com/office/drawing/2014/main" xmlns="" id="{903AB647-CA80-4345-A143-B99B04269BF3}"/>
              </a:ext>
            </a:extLst>
          </p:cNvPr>
          <p:cNvCxnSpPr/>
          <p:nvPr/>
        </p:nvCxnSpPr>
        <p:spPr>
          <a:xfrm>
            <a:off x="7428621" y="4334215"/>
            <a:ext cx="0" cy="3429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CuadroTexto 23">
            <a:extLst>
              <a:ext uri="{FF2B5EF4-FFF2-40B4-BE49-F238E27FC236}">
                <a16:creationId xmlns:a16="http://schemas.microsoft.com/office/drawing/2014/main" xmlns="" id="{440E7E2F-D5DB-47D0-9637-9C1496295532}"/>
              </a:ext>
            </a:extLst>
          </p:cNvPr>
          <p:cNvSpPr txBox="1"/>
          <p:nvPr/>
        </p:nvSpPr>
        <p:spPr>
          <a:xfrm>
            <a:off x="5715002" y="4694629"/>
            <a:ext cx="3028071" cy="113107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1350" b="1" dirty="0">
                <a:latin typeface="Arial" panose="020B0604020202020204" pitchFamily="34" charset="0"/>
                <a:cs typeface="Arial" panose="020B0604020202020204" pitchFamily="34" charset="0"/>
              </a:rPr>
              <a:t>Se propone el </a:t>
            </a:r>
            <a:r>
              <a:rPr lang="es-MX" sz="1350" b="1" dirty="0">
                <a:latin typeface="Arial" panose="020B0604020202020204" pitchFamily="34" charset="0"/>
                <a:cs typeface="Arial" panose="020B0604020202020204" pitchFamily="34" charset="0"/>
              </a:rPr>
              <a:t>desechamiento</a:t>
            </a:r>
          </a:p>
          <a:p>
            <a:pPr algn="ctr"/>
            <a:r>
              <a:rPr lang="es-MX" sz="1350" b="1" dirty="0">
                <a:latin typeface="Arial" panose="020B0604020202020204" pitchFamily="34" charset="0"/>
                <a:cs typeface="Arial" panose="020B0604020202020204" pitchFamily="34" charset="0"/>
              </a:rPr>
              <a:t>Ausencia de firma </a:t>
            </a:r>
          </a:p>
          <a:p>
            <a:pPr algn="ctr"/>
            <a:r>
              <a:rPr lang="es-MX" sz="1350" dirty="0">
                <a:latin typeface="Arial" panose="020B0604020202020204" pitchFamily="34" charset="0"/>
                <a:cs typeface="Arial" panose="020B0604020202020204" pitchFamily="34" charset="0"/>
              </a:rPr>
              <a:t>(se requiere por domicilio, personería o no se identifica el acto impugnado y al responsable del mismo.</a:t>
            </a:r>
          </a:p>
        </p:txBody>
      </p:sp>
      <p:sp>
        <p:nvSpPr>
          <p:cNvPr id="27" name="26 Nube"/>
          <p:cNvSpPr/>
          <p:nvPr/>
        </p:nvSpPr>
        <p:spPr>
          <a:xfrm>
            <a:off x="4571409" y="5378657"/>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19 LMIMEET</a:t>
            </a:r>
          </a:p>
        </p:txBody>
      </p:sp>
    </p:spTree>
    <p:extLst>
      <p:ext uri="{BB962C8B-B14F-4D97-AF65-F5344CB8AC3E}">
        <p14:creationId xmlns:p14="http://schemas.microsoft.com/office/powerpoint/2010/main" val="3425889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a:extLst>
              <a:ext uri="{FF2B5EF4-FFF2-40B4-BE49-F238E27FC236}">
                <a16:creationId xmlns:a16="http://schemas.microsoft.com/office/drawing/2014/main" xmlns="" id="{069193F0-87FC-4B9E-89F6-C3487B2F22E8}"/>
              </a:ext>
            </a:extLst>
          </p:cNvPr>
          <p:cNvSpPr txBox="1"/>
          <p:nvPr/>
        </p:nvSpPr>
        <p:spPr>
          <a:xfrm>
            <a:off x="4400552" y="917605"/>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Sentencias</a:t>
            </a:r>
          </a:p>
        </p:txBody>
      </p:sp>
      <p:sp>
        <p:nvSpPr>
          <p:cNvPr id="2" name="CuadroTexto 1">
            <a:extLst>
              <a:ext uri="{FF2B5EF4-FFF2-40B4-BE49-F238E27FC236}">
                <a16:creationId xmlns:a16="http://schemas.microsoft.com/office/drawing/2014/main" xmlns="" id="{39E311B3-9419-4675-BE01-644FB0060521}"/>
              </a:ext>
            </a:extLst>
          </p:cNvPr>
          <p:cNvSpPr txBox="1"/>
          <p:nvPr/>
        </p:nvSpPr>
        <p:spPr>
          <a:xfrm>
            <a:off x="958564" y="1600201"/>
            <a:ext cx="6813839" cy="78483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500" dirty="0">
                <a:latin typeface="Arial" panose="020B0604020202020204" pitchFamily="34" charset="0"/>
                <a:cs typeface="Arial" panose="020B0604020202020204" pitchFamily="34" charset="0"/>
              </a:rPr>
              <a:t>CONCEPTO: Es la resolución que pronuncia el órgano jurisdiccional para resolver el fondo del litigio o controversia, lo que significa la terminación normal del proceso.</a:t>
            </a:r>
          </a:p>
        </p:txBody>
      </p:sp>
      <p:sp>
        <p:nvSpPr>
          <p:cNvPr id="6" name="Nube 5">
            <a:extLst>
              <a:ext uri="{FF2B5EF4-FFF2-40B4-BE49-F238E27FC236}">
                <a16:creationId xmlns:a16="http://schemas.microsoft.com/office/drawing/2014/main" xmlns="" id="{8D773671-E6CA-452F-90EE-F87E652A9CF9}"/>
              </a:ext>
            </a:extLst>
          </p:cNvPr>
          <p:cNvSpPr/>
          <p:nvPr/>
        </p:nvSpPr>
        <p:spPr>
          <a:xfrm>
            <a:off x="171450" y="3032348"/>
            <a:ext cx="1543050" cy="1037451"/>
          </a:xfrm>
          <a:prstGeom prst="cloud">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050" dirty="0">
                <a:latin typeface="Arial" panose="020B0604020202020204" pitchFamily="34" charset="0"/>
                <a:cs typeface="Arial" panose="020B0604020202020204" pitchFamily="34" charset="0"/>
              </a:rPr>
              <a:t>POR ESCRITO:</a:t>
            </a:r>
          </a:p>
        </p:txBody>
      </p:sp>
      <p:pic>
        <p:nvPicPr>
          <p:cNvPr id="8" name="Gráfico 7" descr="Flecha: curva ligera">
            <a:extLst>
              <a:ext uri="{FF2B5EF4-FFF2-40B4-BE49-F238E27FC236}">
                <a16:creationId xmlns:a16="http://schemas.microsoft.com/office/drawing/2014/main" xmlns="" id="{928032B4-BB6C-404E-AFEB-90655A65B4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31637">
            <a:off x="1570839" y="3761145"/>
            <a:ext cx="881087" cy="685800"/>
          </a:xfrm>
          <a:prstGeom prst="rect">
            <a:avLst/>
          </a:prstGeom>
        </p:spPr>
      </p:pic>
      <p:sp>
        <p:nvSpPr>
          <p:cNvPr id="9" name="CuadroTexto 8">
            <a:extLst>
              <a:ext uri="{FF2B5EF4-FFF2-40B4-BE49-F238E27FC236}">
                <a16:creationId xmlns:a16="http://schemas.microsoft.com/office/drawing/2014/main" xmlns="" id="{D1EF698B-3993-4D1E-BAFF-09FAF7887379}"/>
              </a:ext>
            </a:extLst>
          </p:cNvPr>
          <p:cNvSpPr txBox="1"/>
          <p:nvPr/>
        </p:nvSpPr>
        <p:spPr>
          <a:xfrm>
            <a:off x="2516849" y="4047027"/>
            <a:ext cx="1485900" cy="553998"/>
          </a:xfrm>
          <a:prstGeom prst="rect">
            <a:avLst/>
          </a:prstGeom>
          <a:noFill/>
        </p:spPr>
        <p:txBody>
          <a:bodyPr wrap="square" rtlCol="0">
            <a:spAutoFit/>
          </a:bodyPr>
          <a:lstStyle/>
          <a:p>
            <a:r>
              <a:rPr lang="es-MX" sz="1500" dirty="0">
                <a:highlight>
                  <a:srgbClr val="FFFF00"/>
                </a:highlight>
                <a:latin typeface="Arial" panose="020B0604020202020204" pitchFamily="34" charset="0"/>
                <a:cs typeface="Arial" panose="020B0604020202020204" pitchFamily="34" charset="0"/>
              </a:rPr>
              <a:t>ESTRUCTURA</a:t>
            </a:r>
          </a:p>
        </p:txBody>
      </p:sp>
      <p:graphicFrame>
        <p:nvGraphicFramePr>
          <p:cNvPr id="16" name="Diagrama 15">
            <a:extLst>
              <a:ext uri="{FF2B5EF4-FFF2-40B4-BE49-F238E27FC236}">
                <a16:creationId xmlns:a16="http://schemas.microsoft.com/office/drawing/2014/main" xmlns="" id="{4449A818-EF8E-40CC-ADAD-8D359EEDE541}"/>
              </a:ext>
            </a:extLst>
          </p:cNvPr>
          <p:cNvGraphicFramePr/>
          <p:nvPr>
            <p:extLst>
              <p:ext uri="{D42A27DB-BD31-4B8C-83A1-F6EECF244321}">
                <p14:modId xmlns:p14="http://schemas.microsoft.com/office/powerpoint/2010/main" val="3959549327"/>
              </p:ext>
            </p:extLst>
          </p:nvPr>
        </p:nvGraphicFramePr>
        <p:xfrm>
          <a:off x="2977945" y="2457453"/>
          <a:ext cx="6096000" cy="34792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9 Nube"/>
          <p:cNvSpPr/>
          <p:nvPr/>
        </p:nvSpPr>
        <p:spPr>
          <a:xfrm rot="833050">
            <a:off x="197430" y="5356519"/>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23 LMIMEET</a:t>
            </a:r>
          </a:p>
        </p:txBody>
      </p:sp>
    </p:spTree>
    <p:extLst>
      <p:ext uri="{BB962C8B-B14F-4D97-AF65-F5344CB8AC3E}">
        <p14:creationId xmlns:p14="http://schemas.microsoft.com/office/powerpoint/2010/main" val="3047625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a:extLst>
              <a:ext uri="{FF2B5EF4-FFF2-40B4-BE49-F238E27FC236}">
                <a16:creationId xmlns:a16="http://schemas.microsoft.com/office/drawing/2014/main" xmlns="" id="{069193F0-87FC-4B9E-89F6-C3487B2F22E8}"/>
              </a:ext>
            </a:extLst>
          </p:cNvPr>
          <p:cNvSpPr txBox="1"/>
          <p:nvPr/>
        </p:nvSpPr>
        <p:spPr>
          <a:xfrm>
            <a:off x="4400552" y="917605"/>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NOTIFICACIONES</a:t>
            </a:r>
          </a:p>
        </p:txBody>
      </p:sp>
      <p:sp>
        <p:nvSpPr>
          <p:cNvPr id="2" name="1 CuadroTexto"/>
          <p:cNvSpPr txBox="1"/>
          <p:nvPr/>
        </p:nvSpPr>
        <p:spPr>
          <a:xfrm>
            <a:off x="400050" y="1771654"/>
            <a:ext cx="3429000" cy="507831"/>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1350" dirty="0">
                <a:latin typeface="Arial" panose="020B0604020202020204" pitchFamily="34" charset="0"/>
                <a:cs typeface="Arial" panose="020B0604020202020204" pitchFamily="34" charset="0"/>
              </a:rPr>
              <a:t>Las notificaciones surten su efecto en el mismo día en que se practiquen. </a:t>
            </a:r>
            <a:endParaRPr lang="es-MX" sz="1350" dirty="0">
              <a:latin typeface="Arial" panose="020B0604020202020204" pitchFamily="34" charset="0"/>
              <a:cs typeface="Arial" panose="020B0604020202020204" pitchFamily="34" charset="0"/>
            </a:endParaRPr>
          </a:p>
        </p:txBody>
      </p:sp>
      <p:sp>
        <p:nvSpPr>
          <p:cNvPr id="4" name="3 CuadroTexto"/>
          <p:cNvSpPr txBox="1"/>
          <p:nvPr/>
        </p:nvSpPr>
        <p:spPr>
          <a:xfrm>
            <a:off x="4686300" y="1667779"/>
            <a:ext cx="3771900" cy="71558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En proceso electoral, se podrá notificar los </a:t>
            </a:r>
            <a:r>
              <a:rPr lang="es-MX" sz="1350" dirty="0">
                <a:latin typeface="Arial" panose="020B0604020202020204" pitchFamily="34" charset="0"/>
                <a:cs typeface="Arial" panose="020B0604020202020204" pitchFamily="34" charset="0"/>
              </a:rPr>
              <a:t>actos, </a:t>
            </a:r>
            <a:r>
              <a:rPr lang="es-MX" sz="1350" dirty="0">
                <a:latin typeface="Arial" panose="020B0604020202020204" pitchFamily="34" charset="0"/>
                <a:cs typeface="Arial" panose="020B0604020202020204" pitchFamily="34" charset="0"/>
              </a:rPr>
              <a:t>resoluciones o sentencias en cualquier día y hora.</a:t>
            </a:r>
          </a:p>
        </p:txBody>
      </p:sp>
      <p:sp>
        <p:nvSpPr>
          <p:cNvPr id="5" name="4 CuadroTexto"/>
          <p:cNvSpPr txBox="1"/>
          <p:nvPr/>
        </p:nvSpPr>
        <p:spPr>
          <a:xfrm>
            <a:off x="1976511" y="2653058"/>
            <a:ext cx="4629150" cy="300082"/>
          </a:xfrm>
          <a:prstGeom prst="rect">
            <a:avLst/>
          </a:prstGeom>
          <a:solidFill>
            <a:srgbClr val="FFFF00"/>
          </a:solidFill>
        </p:spPr>
        <p:txBody>
          <a:bodyPr wrap="square" rtlCol="0">
            <a:spAutoFit/>
          </a:bodyPr>
          <a:lstStyle/>
          <a:p>
            <a:pPr algn="ctr"/>
            <a:r>
              <a:rPr lang="es-MX" sz="1350" b="1" dirty="0"/>
              <a:t>LAS </a:t>
            </a:r>
            <a:r>
              <a:rPr lang="es-MX" sz="1350" b="1" dirty="0"/>
              <a:t>NOTIFICACIONES </a:t>
            </a:r>
            <a:r>
              <a:rPr lang="es-MX" sz="1350" b="1" dirty="0"/>
              <a:t>PUEDEN SER:</a:t>
            </a:r>
          </a:p>
        </p:txBody>
      </p:sp>
      <p:sp>
        <p:nvSpPr>
          <p:cNvPr id="6" name="5 Elipse"/>
          <p:cNvSpPr/>
          <p:nvPr/>
        </p:nvSpPr>
        <p:spPr>
          <a:xfrm>
            <a:off x="400050" y="3028950"/>
            <a:ext cx="2057400" cy="5715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350" dirty="0">
                <a:solidFill>
                  <a:schemeClr val="tx1"/>
                </a:solidFill>
                <a:latin typeface="Arial" panose="020B0604020202020204" pitchFamily="34" charset="0"/>
                <a:cs typeface="Arial" panose="020B0604020202020204" pitchFamily="34" charset="0"/>
              </a:rPr>
              <a:t>Personales</a:t>
            </a:r>
          </a:p>
          <a:p>
            <a:pPr algn="ctr"/>
            <a:r>
              <a:rPr lang="es-MX" sz="1350" dirty="0">
                <a:solidFill>
                  <a:schemeClr val="tx1"/>
                </a:solidFill>
                <a:latin typeface="Arial" panose="020B0604020202020204" pitchFamily="34" charset="0"/>
                <a:cs typeface="Arial" panose="020B0604020202020204" pitchFamily="34" charset="0"/>
              </a:rPr>
              <a:t>Art. </a:t>
            </a:r>
            <a:r>
              <a:rPr lang="es-MX" sz="1350" dirty="0">
                <a:solidFill>
                  <a:schemeClr val="tx1"/>
                </a:solidFill>
                <a:latin typeface="Arial" panose="020B0604020202020204" pitchFamily="34" charset="0"/>
                <a:cs typeface="Arial" panose="020B0604020202020204" pitchFamily="34" charset="0"/>
              </a:rPr>
              <a:t>28 LOTET</a:t>
            </a:r>
            <a:endParaRPr lang="es-MX" sz="1350" dirty="0">
              <a:solidFill>
                <a:schemeClr val="tx1"/>
              </a:solidFill>
              <a:latin typeface="Arial" panose="020B0604020202020204" pitchFamily="34" charset="0"/>
              <a:cs typeface="Arial" panose="020B0604020202020204" pitchFamily="34" charset="0"/>
            </a:endParaRPr>
          </a:p>
        </p:txBody>
      </p:sp>
      <p:cxnSp>
        <p:nvCxnSpPr>
          <p:cNvPr id="8" name="7 Conector recto de flecha"/>
          <p:cNvCxnSpPr/>
          <p:nvPr/>
        </p:nvCxnSpPr>
        <p:spPr>
          <a:xfrm>
            <a:off x="2628900" y="3314700"/>
            <a:ext cx="51435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8 CuadroTexto"/>
          <p:cNvSpPr txBox="1"/>
          <p:nvPr/>
        </p:nvSpPr>
        <p:spPr>
          <a:xfrm>
            <a:off x="3371850" y="3200403"/>
            <a:ext cx="5657850" cy="71558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Se practican con el destinatario, en el domicilio que este haya señalado en su escrito de impugnación, y a más tardar al día siguiente en que se emitió el acto o se dictó la resolución o sentencia.</a:t>
            </a:r>
          </a:p>
        </p:txBody>
      </p:sp>
      <p:sp>
        <p:nvSpPr>
          <p:cNvPr id="11" name="10 Elipse"/>
          <p:cNvSpPr/>
          <p:nvPr/>
        </p:nvSpPr>
        <p:spPr>
          <a:xfrm>
            <a:off x="341141" y="4101611"/>
            <a:ext cx="2057400" cy="5715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350" dirty="0">
                <a:solidFill>
                  <a:schemeClr val="tx1"/>
                </a:solidFill>
                <a:latin typeface="Arial" panose="020B0604020202020204" pitchFamily="34" charset="0"/>
                <a:cs typeface="Arial" panose="020B0604020202020204" pitchFamily="34" charset="0"/>
              </a:rPr>
              <a:t>Estrados</a:t>
            </a:r>
          </a:p>
          <a:p>
            <a:pPr algn="ctr"/>
            <a:r>
              <a:rPr lang="es-MX" sz="1350" dirty="0">
                <a:solidFill>
                  <a:schemeClr val="tx1"/>
                </a:solidFill>
                <a:latin typeface="Arial" panose="020B0604020202020204" pitchFamily="34" charset="0"/>
                <a:cs typeface="Arial" panose="020B0604020202020204" pitchFamily="34" charset="0"/>
              </a:rPr>
              <a:t>Art. </a:t>
            </a:r>
            <a:r>
              <a:rPr lang="es-MX" sz="1350" dirty="0">
                <a:solidFill>
                  <a:schemeClr val="tx1"/>
                </a:solidFill>
                <a:latin typeface="Arial" panose="020B0604020202020204" pitchFamily="34" charset="0"/>
                <a:cs typeface="Arial" panose="020B0604020202020204" pitchFamily="34" charset="0"/>
              </a:rPr>
              <a:t>29 LOTET</a:t>
            </a:r>
            <a:endParaRPr lang="es-MX" sz="1350" dirty="0">
              <a:solidFill>
                <a:schemeClr val="tx1"/>
              </a:solidFill>
              <a:latin typeface="Arial" panose="020B0604020202020204" pitchFamily="34" charset="0"/>
              <a:cs typeface="Arial" panose="020B0604020202020204" pitchFamily="34" charset="0"/>
            </a:endParaRPr>
          </a:p>
        </p:txBody>
      </p:sp>
      <p:cxnSp>
        <p:nvCxnSpPr>
          <p:cNvPr id="12" name="11 Conector recto de flecha"/>
          <p:cNvCxnSpPr/>
          <p:nvPr/>
        </p:nvCxnSpPr>
        <p:spPr>
          <a:xfrm>
            <a:off x="2574388" y="4387361"/>
            <a:ext cx="51435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12 CuadroTexto"/>
          <p:cNvSpPr txBox="1"/>
          <p:nvPr/>
        </p:nvSpPr>
        <p:spPr>
          <a:xfrm>
            <a:off x="3370091" y="3983406"/>
            <a:ext cx="5657850" cy="113107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Son los lugares destinados en las oficinas del Tribunal Electoral, para que sean colocadas las copias de los escritos de los medios de impugnación, de los terceros interesados y de los coadyuvantes, así como de los autos, acuerdos y sentencias que les recaigan, para notificación y publicidad. </a:t>
            </a:r>
          </a:p>
        </p:txBody>
      </p:sp>
      <p:sp>
        <p:nvSpPr>
          <p:cNvPr id="14" name="13 Elipse"/>
          <p:cNvSpPr/>
          <p:nvPr/>
        </p:nvSpPr>
        <p:spPr>
          <a:xfrm>
            <a:off x="341141" y="4972050"/>
            <a:ext cx="2057400" cy="5715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350" dirty="0">
                <a:solidFill>
                  <a:schemeClr val="tx1"/>
                </a:solidFill>
                <a:latin typeface="Arial" panose="020B0604020202020204" pitchFamily="34" charset="0"/>
                <a:cs typeface="Arial" panose="020B0604020202020204" pitchFamily="34" charset="0"/>
              </a:rPr>
              <a:t>Oficio</a:t>
            </a:r>
          </a:p>
          <a:p>
            <a:pPr algn="ctr"/>
            <a:r>
              <a:rPr lang="es-MX" sz="1350" dirty="0">
                <a:solidFill>
                  <a:schemeClr val="tx1"/>
                </a:solidFill>
                <a:latin typeface="Arial" panose="020B0604020202020204" pitchFamily="34" charset="0"/>
                <a:cs typeface="Arial" panose="020B0604020202020204" pitchFamily="34" charset="0"/>
              </a:rPr>
              <a:t>Art. </a:t>
            </a:r>
            <a:r>
              <a:rPr lang="es-MX" sz="1350" dirty="0">
                <a:solidFill>
                  <a:schemeClr val="tx1"/>
                </a:solidFill>
                <a:latin typeface="Arial" panose="020B0604020202020204" pitchFamily="34" charset="0"/>
                <a:cs typeface="Arial" panose="020B0604020202020204" pitchFamily="34" charset="0"/>
              </a:rPr>
              <a:t>30 LOTET</a:t>
            </a:r>
            <a:endParaRPr lang="es-MX" sz="1350" dirty="0">
              <a:solidFill>
                <a:schemeClr val="tx1"/>
              </a:solidFill>
              <a:latin typeface="Arial" panose="020B0604020202020204" pitchFamily="34" charset="0"/>
              <a:cs typeface="Arial" panose="020B0604020202020204" pitchFamily="34" charset="0"/>
            </a:endParaRPr>
          </a:p>
        </p:txBody>
      </p:sp>
      <p:cxnSp>
        <p:nvCxnSpPr>
          <p:cNvPr id="15" name="14 Conector recto de flecha"/>
          <p:cNvCxnSpPr/>
          <p:nvPr/>
        </p:nvCxnSpPr>
        <p:spPr>
          <a:xfrm>
            <a:off x="2532624" y="5262196"/>
            <a:ext cx="51435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9 CuadroTexto"/>
          <p:cNvSpPr txBox="1"/>
          <p:nvPr/>
        </p:nvSpPr>
        <p:spPr>
          <a:xfrm>
            <a:off x="3371850" y="5143502"/>
            <a:ext cx="5657850" cy="50783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sz="1350" b="1" dirty="0">
                <a:latin typeface="Arial" panose="020B0604020202020204" pitchFamily="34" charset="0"/>
                <a:cs typeface="Arial" panose="020B0604020202020204" pitchFamily="34" charset="0"/>
              </a:rPr>
              <a:t>Se utilizan para notificar a los órganos y autoridades responsables. </a:t>
            </a:r>
          </a:p>
        </p:txBody>
      </p:sp>
      <p:sp>
        <p:nvSpPr>
          <p:cNvPr id="16" name="15 Nube"/>
          <p:cNvSpPr/>
          <p:nvPr/>
        </p:nvSpPr>
        <p:spPr>
          <a:xfrm>
            <a:off x="114303" y="1073536"/>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27 LMIMEET</a:t>
            </a:r>
          </a:p>
        </p:txBody>
      </p:sp>
      <p:pic>
        <p:nvPicPr>
          <p:cNvPr id="17" name="Gráfico 7" descr="Flecha: curva ligera">
            <a:extLst>
              <a:ext uri="{FF2B5EF4-FFF2-40B4-BE49-F238E27FC236}">
                <a16:creationId xmlns:a16="http://schemas.microsoft.com/office/drawing/2014/main" xmlns="" id="{928032B4-BB6C-404E-AFEB-90655A65B4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796003">
            <a:off x="8015917" y="5363218"/>
            <a:ext cx="881087" cy="685800"/>
          </a:xfrm>
          <a:prstGeom prst="rect">
            <a:avLst/>
          </a:prstGeom>
        </p:spPr>
      </p:pic>
    </p:spTree>
    <p:extLst>
      <p:ext uri="{BB962C8B-B14F-4D97-AF65-F5344CB8AC3E}">
        <p14:creationId xmlns:p14="http://schemas.microsoft.com/office/powerpoint/2010/main" val="721772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Elipse"/>
          <p:cNvSpPr/>
          <p:nvPr/>
        </p:nvSpPr>
        <p:spPr>
          <a:xfrm>
            <a:off x="379828" y="1459396"/>
            <a:ext cx="2057400" cy="685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350" dirty="0">
                <a:solidFill>
                  <a:schemeClr val="tx1"/>
                </a:solidFill>
                <a:latin typeface="Arial" panose="020B0604020202020204" pitchFamily="34" charset="0"/>
                <a:cs typeface="Arial" panose="020B0604020202020204" pitchFamily="34" charset="0"/>
              </a:rPr>
              <a:t>Correo certificado</a:t>
            </a:r>
          </a:p>
          <a:p>
            <a:pPr algn="ctr"/>
            <a:r>
              <a:rPr lang="es-MX" sz="1350" dirty="0">
                <a:solidFill>
                  <a:schemeClr val="tx1"/>
                </a:solidFill>
                <a:latin typeface="Arial" panose="020B0604020202020204" pitchFamily="34" charset="0"/>
                <a:cs typeface="Arial" panose="020B0604020202020204" pitchFamily="34" charset="0"/>
              </a:rPr>
              <a:t>Art. 30</a:t>
            </a:r>
          </a:p>
        </p:txBody>
      </p:sp>
      <p:cxnSp>
        <p:nvCxnSpPr>
          <p:cNvPr id="4" name="3 Conector recto de flecha"/>
          <p:cNvCxnSpPr/>
          <p:nvPr/>
        </p:nvCxnSpPr>
        <p:spPr>
          <a:xfrm>
            <a:off x="2888273" y="1833572"/>
            <a:ext cx="6286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4 CuadroTexto"/>
          <p:cNvSpPr txBox="1"/>
          <p:nvPr/>
        </p:nvSpPr>
        <p:spPr>
          <a:xfrm>
            <a:off x="3963577" y="1552806"/>
            <a:ext cx="4400549" cy="64633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dirty="0">
                <a:latin typeface="Arial" panose="020B0604020202020204" pitchFamily="34" charset="0"/>
                <a:cs typeface="Arial" panose="020B0604020202020204" pitchFamily="34" charset="0"/>
              </a:rPr>
              <a:t>Se harán en pieza certificada agregándose al expediente un ejemplar del oficio correspondiente y el acuse del recibo postal.</a:t>
            </a:r>
          </a:p>
        </p:txBody>
      </p:sp>
      <p:sp>
        <p:nvSpPr>
          <p:cNvPr id="7" name="6 Elipse"/>
          <p:cNvSpPr/>
          <p:nvPr/>
        </p:nvSpPr>
        <p:spPr>
          <a:xfrm>
            <a:off x="425548" y="2914650"/>
            <a:ext cx="2057400" cy="685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350" dirty="0">
                <a:solidFill>
                  <a:schemeClr val="tx1"/>
                </a:solidFill>
                <a:latin typeface="Arial" panose="020B0604020202020204" pitchFamily="34" charset="0"/>
                <a:cs typeface="Arial" panose="020B0604020202020204" pitchFamily="34" charset="0"/>
              </a:rPr>
              <a:t>Telegrama</a:t>
            </a:r>
          </a:p>
          <a:p>
            <a:pPr algn="ctr"/>
            <a:r>
              <a:rPr lang="es-MX" sz="1350" dirty="0">
                <a:solidFill>
                  <a:schemeClr val="tx1"/>
                </a:solidFill>
                <a:latin typeface="Arial" panose="020B0604020202020204" pitchFamily="34" charset="0"/>
                <a:cs typeface="Arial" panose="020B0604020202020204" pitchFamily="34" charset="0"/>
              </a:rPr>
              <a:t>Art. 30</a:t>
            </a:r>
          </a:p>
        </p:txBody>
      </p:sp>
      <p:sp>
        <p:nvSpPr>
          <p:cNvPr id="6" name="5 CuadroTexto"/>
          <p:cNvSpPr txBox="1"/>
          <p:nvPr/>
        </p:nvSpPr>
        <p:spPr>
          <a:xfrm>
            <a:off x="3963574" y="3021168"/>
            <a:ext cx="4215032" cy="64633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200" dirty="0">
                <a:latin typeface="Arial" panose="020B0604020202020204" pitchFamily="34" charset="0"/>
                <a:cs typeface="Arial" panose="020B0604020202020204" pitchFamily="34" charset="0"/>
              </a:rPr>
              <a:t>Se harán enviándola por duplicado para que la oficina que la transmita devuelva el ejemplar sellado que se agregará al expediente. </a:t>
            </a:r>
          </a:p>
        </p:txBody>
      </p:sp>
      <p:cxnSp>
        <p:nvCxnSpPr>
          <p:cNvPr id="9" name="8 Conector recto de flecha"/>
          <p:cNvCxnSpPr/>
          <p:nvPr/>
        </p:nvCxnSpPr>
        <p:spPr>
          <a:xfrm>
            <a:off x="2888273" y="3243884"/>
            <a:ext cx="6286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7 Rectángulo"/>
          <p:cNvSpPr/>
          <p:nvPr/>
        </p:nvSpPr>
        <p:spPr>
          <a:xfrm>
            <a:off x="4114799" y="4361145"/>
            <a:ext cx="4057650" cy="46166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200" dirty="0">
                <a:latin typeface="Arial" panose="020B0604020202020204" pitchFamily="34" charset="0"/>
                <a:cs typeface="Arial" panose="020B0604020202020204" pitchFamily="34" charset="0"/>
              </a:rPr>
              <a:t>Exclusivamente en casos urgentes o extraordinarios y a juicio de quienes presidan los órganos competentes. </a:t>
            </a:r>
          </a:p>
        </p:txBody>
      </p:sp>
      <p:cxnSp>
        <p:nvCxnSpPr>
          <p:cNvPr id="11" name="10 Conector recto de flecha"/>
          <p:cNvCxnSpPr/>
          <p:nvPr/>
        </p:nvCxnSpPr>
        <p:spPr>
          <a:xfrm>
            <a:off x="2888273" y="4457700"/>
            <a:ext cx="6286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12 Elipse"/>
          <p:cNvSpPr/>
          <p:nvPr/>
        </p:nvSpPr>
        <p:spPr>
          <a:xfrm>
            <a:off x="539848" y="4114800"/>
            <a:ext cx="2057400" cy="685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350" dirty="0">
                <a:solidFill>
                  <a:schemeClr val="tx1"/>
                </a:solidFill>
                <a:latin typeface="Arial" panose="020B0604020202020204" pitchFamily="34" charset="0"/>
                <a:cs typeface="Arial" panose="020B0604020202020204" pitchFamily="34" charset="0"/>
              </a:rPr>
              <a:t>Fax</a:t>
            </a:r>
          </a:p>
          <a:p>
            <a:pPr algn="ctr"/>
            <a:r>
              <a:rPr lang="es-MX" sz="1350" dirty="0">
                <a:solidFill>
                  <a:schemeClr val="tx1"/>
                </a:solidFill>
                <a:latin typeface="Arial" panose="020B0604020202020204" pitchFamily="34" charset="0"/>
                <a:cs typeface="Arial" panose="020B0604020202020204" pitchFamily="34" charset="0"/>
              </a:rPr>
              <a:t>Art. 30</a:t>
            </a:r>
          </a:p>
        </p:txBody>
      </p:sp>
    </p:spTree>
    <p:extLst>
      <p:ext uri="{BB962C8B-B14F-4D97-AF65-F5344CB8AC3E}">
        <p14:creationId xmlns:p14="http://schemas.microsoft.com/office/powerpoint/2010/main" val="77708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a:extLst>
              <a:ext uri="{FF2B5EF4-FFF2-40B4-BE49-F238E27FC236}">
                <a16:creationId xmlns:a16="http://schemas.microsoft.com/office/drawing/2014/main" xmlns="" id="{069193F0-87FC-4B9E-89F6-C3487B2F22E8}"/>
              </a:ext>
            </a:extLst>
          </p:cNvPr>
          <p:cNvSpPr txBox="1"/>
          <p:nvPr/>
        </p:nvSpPr>
        <p:spPr>
          <a:xfrm>
            <a:off x="3543302" y="917605"/>
            <a:ext cx="462915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LOS MEDIOS DE APREMIO</a:t>
            </a:r>
          </a:p>
        </p:txBody>
      </p:sp>
      <p:sp>
        <p:nvSpPr>
          <p:cNvPr id="2" name="1 CuadroTexto"/>
          <p:cNvSpPr txBox="1"/>
          <p:nvPr/>
        </p:nvSpPr>
        <p:spPr>
          <a:xfrm>
            <a:off x="342900" y="1543054"/>
            <a:ext cx="7943850" cy="71558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El Tribunal Electoral para hacer cumplir las disposiciones de la ley y las sentencias que dicte, así como para mantener el orden y el respeto, podrá aplicar discrecionalmente medios de apremio y las correcciones disciplinarias.</a:t>
            </a:r>
          </a:p>
        </p:txBody>
      </p:sp>
      <p:sp>
        <p:nvSpPr>
          <p:cNvPr id="4" name="3 Nube"/>
          <p:cNvSpPr/>
          <p:nvPr/>
        </p:nvSpPr>
        <p:spPr>
          <a:xfrm>
            <a:off x="114300" y="3468566"/>
            <a:ext cx="2628900" cy="1143000"/>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350" dirty="0">
                <a:solidFill>
                  <a:schemeClr val="tx1"/>
                </a:solidFill>
                <a:latin typeface="Arial" panose="020B0604020202020204" pitchFamily="34" charset="0"/>
                <a:cs typeface="Arial" panose="020B0604020202020204" pitchFamily="34" charset="0"/>
              </a:rPr>
              <a:t>MEDIOS DE APREMIO Y CORRECCIONES DISCIPLINARIAS</a:t>
            </a:r>
          </a:p>
        </p:txBody>
      </p:sp>
      <p:graphicFrame>
        <p:nvGraphicFramePr>
          <p:cNvPr id="6" name="5 Diagrama"/>
          <p:cNvGraphicFramePr/>
          <p:nvPr>
            <p:extLst>
              <p:ext uri="{D42A27DB-BD31-4B8C-83A1-F6EECF244321}">
                <p14:modId xmlns:p14="http://schemas.microsoft.com/office/powerpoint/2010/main" val="2045362574"/>
              </p:ext>
            </p:extLst>
          </p:nvPr>
        </p:nvGraphicFramePr>
        <p:xfrm>
          <a:off x="3429000" y="2514603"/>
          <a:ext cx="5162550" cy="3225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Abrir llave"/>
          <p:cNvSpPr/>
          <p:nvPr/>
        </p:nvSpPr>
        <p:spPr>
          <a:xfrm>
            <a:off x="2842553" y="2382716"/>
            <a:ext cx="857250" cy="33147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sz="1350"/>
          </a:p>
        </p:txBody>
      </p:sp>
      <p:sp>
        <p:nvSpPr>
          <p:cNvPr id="8" name="7 Nube"/>
          <p:cNvSpPr/>
          <p:nvPr/>
        </p:nvSpPr>
        <p:spPr>
          <a:xfrm>
            <a:off x="7743831" y="5152568"/>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34 LMIMEET</a:t>
            </a:r>
          </a:p>
        </p:txBody>
      </p:sp>
    </p:spTree>
    <p:extLst>
      <p:ext uri="{BB962C8B-B14F-4D97-AF65-F5344CB8AC3E}">
        <p14:creationId xmlns:p14="http://schemas.microsoft.com/office/powerpoint/2010/main" val="1167099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200400" y="1028700"/>
            <a:ext cx="5029200" cy="4154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JUICIOS Y RECURSOS</a:t>
            </a:r>
          </a:p>
        </p:txBody>
      </p:sp>
      <p:graphicFrame>
        <p:nvGraphicFramePr>
          <p:cNvPr id="2" name="1 Tabla"/>
          <p:cNvGraphicFramePr>
            <a:graphicFrameLocks noGrp="1"/>
          </p:cNvGraphicFramePr>
          <p:nvPr>
            <p:extLst>
              <p:ext uri="{D42A27DB-BD31-4B8C-83A1-F6EECF244321}">
                <p14:modId xmlns:p14="http://schemas.microsoft.com/office/powerpoint/2010/main" val="3696528179"/>
              </p:ext>
            </p:extLst>
          </p:nvPr>
        </p:nvGraphicFramePr>
        <p:xfrm>
          <a:off x="838798" y="1543050"/>
          <a:ext cx="7390804" cy="3671754"/>
        </p:xfrm>
        <a:graphic>
          <a:graphicData uri="http://schemas.openxmlformats.org/drawingml/2006/table">
            <a:tbl>
              <a:tblPr firstRow="1" bandRow="1">
                <a:tableStyleId>{74C1A8A3-306A-4EB7-A6B1-4F7E0EB9C5D6}</a:tableStyleId>
              </a:tblPr>
              <a:tblGrid>
                <a:gridCol w="2584211">
                  <a:extLst>
                    <a:ext uri="{9D8B030D-6E8A-4147-A177-3AD203B41FA5}">
                      <a16:colId xmlns:a16="http://schemas.microsoft.com/office/drawing/2014/main" xmlns="" val="20000"/>
                    </a:ext>
                  </a:extLst>
                </a:gridCol>
                <a:gridCol w="4806593">
                  <a:extLst>
                    <a:ext uri="{9D8B030D-6E8A-4147-A177-3AD203B41FA5}">
                      <a16:colId xmlns:a16="http://schemas.microsoft.com/office/drawing/2014/main" xmlns="" val="20001"/>
                    </a:ext>
                  </a:extLst>
                </a:gridCol>
              </a:tblGrid>
              <a:tr h="326964">
                <a:tc>
                  <a:txBody>
                    <a:bodyPr/>
                    <a:lstStyle/>
                    <a:p>
                      <a:pPr algn="ctr"/>
                      <a:r>
                        <a:rPr lang="es-MX" sz="1500" dirty="0">
                          <a:latin typeface="Arial" panose="020B0604020202020204" pitchFamily="34" charset="0"/>
                          <a:cs typeface="Arial" panose="020B0604020202020204" pitchFamily="34" charset="0"/>
                        </a:rPr>
                        <a:t>ACRÓNIMO</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500" dirty="0">
                          <a:latin typeface="Arial" panose="020B0604020202020204" pitchFamily="34" charset="0"/>
                          <a:cs typeface="Arial" panose="020B0604020202020204" pitchFamily="34" charset="0"/>
                        </a:rPr>
                        <a:t>DENOMINACIÓN LEGAL</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0"/>
                  </a:ext>
                </a:extLst>
              </a:tr>
              <a:tr h="525780">
                <a:tc>
                  <a:txBody>
                    <a:bodyPr/>
                    <a:lstStyle/>
                    <a:p>
                      <a:pPr algn="ctr"/>
                      <a:endParaRPr lang="es-MX" sz="1500" dirty="0" smtClean="0">
                        <a:latin typeface="Arial" panose="020B0604020202020204" pitchFamily="34" charset="0"/>
                        <a:cs typeface="Arial" panose="020B0604020202020204" pitchFamily="34" charset="0"/>
                      </a:endParaRPr>
                    </a:p>
                    <a:p>
                      <a:pPr algn="ctr"/>
                      <a:r>
                        <a:rPr lang="es-MX" sz="1500" dirty="0" smtClean="0">
                          <a:latin typeface="Arial" panose="020B0604020202020204" pitchFamily="34" charset="0"/>
                          <a:cs typeface="Arial" panose="020B0604020202020204" pitchFamily="34" charset="0"/>
                        </a:rPr>
                        <a:t>RAP</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500" dirty="0">
                          <a:latin typeface="Arial" panose="020B0604020202020204" pitchFamily="34" charset="0"/>
                          <a:cs typeface="Arial" panose="020B0604020202020204" pitchFamily="34" charset="0"/>
                        </a:rPr>
                        <a:t>RECURSO DE APELACIÓN</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1"/>
                  </a:ext>
                </a:extLst>
              </a:tr>
              <a:tr h="503022">
                <a:tc>
                  <a:txBody>
                    <a:bodyPr/>
                    <a:lstStyle/>
                    <a:p>
                      <a:pPr algn="ctr"/>
                      <a:r>
                        <a:rPr lang="es-MX" sz="1500" dirty="0">
                          <a:latin typeface="Arial" panose="020B0604020202020204" pitchFamily="34" charset="0"/>
                          <a:cs typeface="Arial" panose="020B0604020202020204" pitchFamily="34" charset="0"/>
                        </a:rPr>
                        <a:t>JIN</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500" dirty="0">
                          <a:latin typeface="Arial" panose="020B0604020202020204" pitchFamily="34" charset="0"/>
                          <a:cs typeface="Arial" panose="020B0604020202020204" pitchFamily="34" charset="0"/>
                        </a:rPr>
                        <a:t>JUICIO</a:t>
                      </a:r>
                      <a:r>
                        <a:rPr lang="es-MX" sz="1500" baseline="0" dirty="0">
                          <a:latin typeface="Arial" panose="020B0604020202020204" pitchFamily="34" charset="0"/>
                          <a:cs typeface="Arial" panose="020B0604020202020204" pitchFamily="34" charset="0"/>
                        </a:rPr>
                        <a:t> DE INCONFORMIDAD</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2"/>
                  </a:ext>
                </a:extLst>
              </a:tr>
              <a:tr h="578475">
                <a:tc>
                  <a:txBody>
                    <a:bodyPr/>
                    <a:lstStyle/>
                    <a:p>
                      <a:pPr algn="ctr"/>
                      <a:r>
                        <a:rPr lang="es-MX" sz="1500" dirty="0">
                          <a:latin typeface="Arial" panose="020B0604020202020204" pitchFamily="34" charset="0"/>
                          <a:cs typeface="Arial" panose="020B0604020202020204" pitchFamily="34" charset="0"/>
                        </a:rPr>
                        <a:t>JDC</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500" dirty="0">
                          <a:latin typeface="Arial" panose="020B0604020202020204" pitchFamily="34" charset="0"/>
                          <a:cs typeface="Arial" panose="020B0604020202020204" pitchFamily="34" charset="0"/>
                        </a:rPr>
                        <a:t>JUICIO PARA LA PROTECCIÓN DE LOS DERECHOS POLÍTICO-ELECTORALES DEL CIUDADANO</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3"/>
                  </a:ext>
                </a:extLst>
              </a:tr>
              <a:tr h="754533">
                <a:tc>
                  <a:txBody>
                    <a:bodyPr/>
                    <a:lstStyle/>
                    <a:p>
                      <a:pPr algn="ctr"/>
                      <a:r>
                        <a:rPr lang="es-MX" sz="1500" dirty="0">
                          <a:latin typeface="Arial" panose="020B0604020202020204" pitchFamily="34" charset="0"/>
                          <a:cs typeface="Arial" panose="020B0604020202020204" pitchFamily="34" charset="0"/>
                        </a:rPr>
                        <a:t>JLI</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500" dirty="0">
                          <a:latin typeface="Arial" panose="020B0604020202020204" pitchFamily="34" charset="0"/>
                          <a:cs typeface="Arial" panose="020B0604020202020204" pitchFamily="34" charset="0"/>
                        </a:rPr>
                        <a:t>JUICIO PARA DIRIMIR LOS CONFLICTOS O DIFERENCIAS</a:t>
                      </a:r>
                      <a:r>
                        <a:rPr lang="es-MX" sz="1500" baseline="0" dirty="0">
                          <a:latin typeface="Arial" panose="020B0604020202020204" pitchFamily="34" charset="0"/>
                          <a:cs typeface="Arial" panose="020B0604020202020204" pitchFamily="34" charset="0"/>
                        </a:rPr>
                        <a:t> LABORALES</a:t>
                      </a: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4"/>
                  </a:ext>
                </a:extLst>
              </a:tr>
              <a:tr h="982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dirty="0" smtClean="0">
                          <a:latin typeface="Arial" panose="020B0604020202020204" pitchFamily="34" charset="0"/>
                          <a:cs typeface="Arial" panose="020B0604020202020204" pitchFamily="34" charset="0"/>
                        </a:rPr>
                        <a:t>JE</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50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500" dirty="0" smtClean="0">
                          <a:solidFill>
                            <a:schemeClr val="tx1"/>
                          </a:solidFill>
                          <a:latin typeface="Arial" panose="020B0604020202020204" pitchFamily="34" charset="0"/>
                          <a:cs typeface="Arial" panose="020B0604020202020204" pitchFamily="34" charset="0"/>
                        </a:rPr>
                        <a:t>RRV</a:t>
                      </a:r>
                    </a:p>
                    <a:p>
                      <a:pPr algn="ctr"/>
                      <a:endParaRPr lang="es-MX" sz="15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dirty="0">
                          <a:latin typeface="Arial" panose="020B0604020202020204" pitchFamily="34" charset="0"/>
                          <a:cs typeface="Arial" panose="020B0604020202020204" pitchFamily="34" charset="0"/>
                        </a:rPr>
                        <a:t>JUICIO </a:t>
                      </a:r>
                      <a:r>
                        <a:rPr lang="es-MX" sz="1500" dirty="0" smtClean="0">
                          <a:latin typeface="Arial" panose="020B0604020202020204" pitchFamily="34" charset="0"/>
                          <a:cs typeface="Arial" panose="020B0604020202020204" pitchFamily="34" charset="0"/>
                        </a:rPr>
                        <a:t>ELECTORAL</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50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500" dirty="0" smtClean="0">
                          <a:solidFill>
                            <a:schemeClr val="tx1"/>
                          </a:solidFill>
                          <a:latin typeface="Arial" panose="020B0604020202020204" pitchFamily="34" charset="0"/>
                          <a:cs typeface="Arial" panose="020B0604020202020204" pitchFamily="34" charset="0"/>
                        </a:rPr>
                        <a:t>RECURSO DE REVISIÓN</a:t>
                      </a:r>
                    </a:p>
                  </a:txBody>
                  <a:tcPr marL="68580" marR="68580" marT="34290" marB="3429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32351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200400" y="1028700"/>
            <a:ext cx="5029200" cy="4154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RECURSO  DE APELACIÓN</a:t>
            </a:r>
          </a:p>
        </p:txBody>
      </p:sp>
      <p:sp>
        <p:nvSpPr>
          <p:cNvPr id="2" name="1 Rectángulo redondeado"/>
          <p:cNvSpPr/>
          <p:nvPr/>
        </p:nvSpPr>
        <p:spPr>
          <a:xfrm>
            <a:off x="228600" y="1662603"/>
            <a:ext cx="1657350" cy="422616"/>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PROCEDENCIA</a:t>
            </a:r>
          </a:p>
        </p:txBody>
      </p:sp>
      <p:sp>
        <p:nvSpPr>
          <p:cNvPr id="4" name="3 Abrir llave"/>
          <p:cNvSpPr/>
          <p:nvPr/>
        </p:nvSpPr>
        <p:spPr>
          <a:xfrm>
            <a:off x="2085975" y="1512281"/>
            <a:ext cx="514350" cy="72327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sz="1350"/>
          </a:p>
        </p:txBody>
      </p:sp>
      <p:sp>
        <p:nvSpPr>
          <p:cNvPr id="5" name="4 CuadroTexto"/>
          <p:cNvSpPr txBox="1"/>
          <p:nvPr/>
        </p:nvSpPr>
        <p:spPr>
          <a:xfrm>
            <a:off x="2343150" y="1543053"/>
            <a:ext cx="2686050" cy="715581"/>
          </a:xfrm>
          <a:prstGeom prst="rect">
            <a:avLst/>
          </a:prstGeom>
          <a:noFill/>
        </p:spPr>
        <p:txBody>
          <a:bodyPr wrap="square" rtlCol="0">
            <a:spAutoFit/>
          </a:bodyPr>
          <a:lstStyle/>
          <a:p>
            <a:pPr marL="214308" indent="-214308">
              <a:buFont typeface="Arial" panose="020B0604020202020204" pitchFamily="34" charset="0"/>
              <a:buChar char="•"/>
            </a:pPr>
            <a:r>
              <a:rPr lang="es-MX" sz="1350" dirty="0">
                <a:latin typeface="Arial" panose="020B0604020202020204" pitchFamily="34" charset="0"/>
                <a:cs typeface="Arial" panose="020B0604020202020204" pitchFamily="34" charset="0"/>
              </a:rPr>
              <a:t>Fuera del proceso electoral</a:t>
            </a:r>
          </a:p>
          <a:p>
            <a:pPr marL="214308" indent="-214308">
              <a:buFont typeface="Arial" panose="020B0604020202020204" pitchFamily="34" charset="0"/>
              <a:buChar char="•"/>
            </a:pPr>
            <a:endParaRPr lang="es-MX" sz="1350"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s-MX" sz="1350" dirty="0">
                <a:latin typeface="Arial" panose="020B0604020202020204" pitchFamily="34" charset="0"/>
                <a:cs typeface="Arial" panose="020B0604020202020204" pitchFamily="34" charset="0"/>
              </a:rPr>
              <a:t>Durante el proceso electoral</a:t>
            </a:r>
          </a:p>
        </p:txBody>
      </p:sp>
      <p:sp>
        <p:nvSpPr>
          <p:cNvPr id="6" name="5 CuadroTexto"/>
          <p:cNvSpPr txBox="1"/>
          <p:nvPr/>
        </p:nvSpPr>
        <p:spPr>
          <a:xfrm>
            <a:off x="4057953" y="2310202"/>
            <a:ext cx="3314105" cy="300082"/>
          </a:xfrm>
          <a:prstGeom prst="rect">
            <a:avLst/>
          </a:prstGeom>
          <a:solidFill>
            <a:srgbClr val="FFFF00"/>
          </a:solidFill>
        </p:spPr>
        <p:txBody>
          <a:bodyPr wrap="square" rtlCol="0">
            <a:spAutoFit/>
          </a:bodyPr>
          <a:lstStyle/>
          <a:p>
            <a:r>
              <a:rPr lang="es-MX" sz="1350" b="1" dirty="0" smtClean="0">
                <a:latin typeface="Arial" panose="020B0604020202020204" pitchFamily="34" charset="0"/>
                <a:cs typeface="Arial" panose="020B0604020202020204" pitchFamily="34" charset="0"/>
              </a:rPr>
              <a:t>PROCEDE </a:t>
            </a:r>
            <a:r>
              <a:rPr lang="es-MX" sz="1350" b="1" dirty="0">
                <a:latin typeface="Arial" panose="020B0604020202020204" pitchFamily="34" charset="0"/>
                <a:cs typeface="Arial" panose="020B0604020202020204" pitchFamily="34" charset="0"/>
              </a:rPr>
              <a:t>EN CONTRA DE:</a:t>
            </a:r>
          </a:p>
        </p:txBody>
      </p:sp>
      <p:sp>
        <p:nvSpPr>
          <p:cNvPr id="7" name="6 CuadroTexto"/>
          <p:cNvSpPr txBox="1"/>
          <p:nvPr/>
        </p:nvSpPr>
        <p:spPr>
          <a:xfrm>
            <a:off x="628650" y="2743200"/>
            <a:ext cx="7600950" cy="175432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257168" indent="-257168" algn="just">
              <a:lnSpc>
                <a:spcPct val="150000"/>
              </a:lnSpc>
              <a:buAutoNum type="alphaLcParenR"/>
            </a:pPr>
            <a:r>
              <a:rPr lang="es-MX" sz="1200" dirty="0">
                <a:latin typeface="Arial" panose="020B0604020202020204" pitchFamily="34" charset="0"/>
                <a:cs typeface="Arial" panose="020B0604020202020204" pitchFamily="34" charset="0"/>
              </a:rPr>
              <a:t>Las resoluciones que recaigan a los recursos de revisión.</a:t>
            </a:r>
          </a:p>
          <a:p>
            <a:pPr marL="257168" indent="-257168" algn="just">
              <a:lnSpc>
                <a:spcPct val="150000"/>
              </a:lnSpc>
              <a:buAutoNum type="alphaLcParenR"/>
            </a:pPr>
            <a:r>
              <a:rPr lang="es-MX" sz="1200" dirty="0">
                <a:latin typeface="Arial" panose="020B0604020202020204" pitchFamily="34" charset="0"/>
                <a:cs typeface="Arial" panose="020B0604020202020204" pitchFamily="34" charset="0"/>
              </a:rPr>
              <a:t>Los actos o resoluciones de los órganos del Instituto Estatal que no sean impugnables a través del recurso de revisión y que causen un perjuicio al partido político, coalición, candidato independiente o agrupación política con registro, que teniendo interés jurídico lo promueva.</a:t>
            </a:r>
          </a:p>
          <a:p>
            <a:pPr marL="257168" indent="-257168" algn="just">
              <a:lnSpc>
                <a:spcPct val="150000"/>
              </a:lnSpc>
              <a:buAutoNum type="alphaLcParenR"/>
            </a:pPr>
            <a:r>
              <a:rPr lang="es-MX" sz="1200" dirty="0">
                <a:latin typeface="Arial" panose="020B0604020202020204" pitchFamily="34" charset="0"/>
                <a:cs typeface="Arial" panose="020B0604020202020204" pitchFamily="34" charset="0"/>
              </a:rPr>
              <a:t>En la etapa de resultados y declaraciones de validez de las elecciones, el recurso de apelación será procedente para impugnar las resoluciones que recaigan a los recursos de revisión.</a:t>
            </a:r>
          </a:p>
        </p:txBody>
      </p:sp>
      <p:sp>
        <p:nvSpPr>
          <p:cNvPr id="9" name="8 Rectángulo redondeado"/>
          <p:cNvSpPr/>
          <p:nvPr/>
        </p:nvSpPr>
        <p:spPr>
          <a:xfrm>
            <a:off x="1257300" y="5040090"/>
            <a:ext cx="1657350" cy="609746"/>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AUTORIDAD COMPETENTE</a:t>
            </a:r>
          </a:p>
        </p:txBody>
      </p:sp>
      <p:cxnSp>
        <p:nvCxnSpPr>
          <p:cNvPr id="10" name="9 Conector recto de flecha"/>
          <p:cNvCxnSpPr/>
          <p:nvPr/>
        </p:nvCxnSpPr>
        <p:spPr>
          <a:xfrm>
            <a:off x="3348848" y="5237578"/>
            <a:ext cx="6286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10 CuadroTexto"/>
          <p:cNvSpPr txBox="1"/>
          <p:nvPr/>
        </p:nvSpPr>
        <p:spPr>
          <a:xfrm>
            <a:off x="4295483" y="5111578"/>
            <a:ext cx="302895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dirty="0">
                <a:latin typeface="Arial" panose="020B0604020202020204" pitchFamily="34" charset="0"/>
                <a:cs typeface="Arial" panose="020B0604020202020204" pitchFamily="34" charset="0"/>
              </a:rPr>
              <a:t>TRIBUNAL ELECTORAL</a:t>
            </a:r>
          </a:p>
        </p:txBody>
      </p:sp>
      <p:pic>
        <p:nvPicPr>
          <p:cNvPr id="13" name="Gráfico 7" descr="Flecha: curva ligera">
            <a:extLst>
              <a:ext uri="{FF2B5EF4-FFF2-40B4-BE49-F238E27FC236}">
                <a16:creationId xmlns:a16="http://schemas.microsoft.com/office/drawing/2014/main" xmlns="" id="{928032B4-BB6C-404E-AFEB-90655A65B4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796003">
            <a:off x="8015916" y="5185601"/>
            <a:ext cx="881087" cy="685800"/>
          </a:xfrm>
          <a:prstGeom prst="rect">
            <a:avLst/>
          </a:prstGeom>
        </p:spPr>
      </p:pic>
      <p:sp>
        <p:nvSpPr>
          <p:cNvPr id="14" name="13 Nube"/>
          <p:cNvSpPr/>
          <p:nvPr/>
        </p:nvSpPr>
        <p:spPr>
          <a:xfrm>
            <a:off x="49360" y="5344963"/>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42-50 LMIMEET</a:t>
            </a:r>
          </a:p>
        </p:txBody>
      </p:sp>
      <p:sp>
        <p:nvSpPr>
          <p:cNvPr id="12" name="CuadroTexto 11">
            <a:extLst>
              <a:ext uri="{FF2B5EF4-FFF2-40B4-BE49-F238E27FC236}">
                <a16:creationId xmlns:a16="http://schemas.microsoft.com/office/drawing/2014/main" xmlns="" id="{3E798CF1-B7D3-488E-8795-3D7F3277D8AA}"/>
              </a:ext>
            </a:extLst>
          </p:cNvPr>
          <p:cNvSpPr txBox="1"/>
          <p:nvPr/>
        </p:nvSpPr>
        <p:spPr>
          <a:xfrm>
            <a:off x="6551318" y="1485319"/>
            <a:ext cx="2114550" cy="300082"/>
          </a:xfrm>
          <a:prstGeom prst="rect">
            <a:avLst/>
          </a:prstGeom>
          <a:noFill/>
        </p:spPr>
        <p:txBody>
          <a:bodyPr wrap="square" rtlCol="0">
            <a:spAutoFit/>
          </a:bodyPr>
          <a:lstStyle/>
          <a:p>
            <a:r>
              <a:rPr lang="es-MX" sz="1350" dirty="0">
                <a:hlinkClick r:id="rId5" action="ppaction://hlinkfile"/>
              </a:rPr>
              <a:t>JURISPRUDENCIA 8/2013</a:t>
            </a:r>
            <a:endParaRPr lang="es-MX" sz="1350" dirty="0"/>
          </a:p>
        </p:txBody>
      </p:sp>
    </p:spTree>
    <p:extLst>
      <p:ext uri="{BB962C8B-B14F-4D97-AF65-F5344CB8AC3E}">
        <p14:creationId xmlns:p14="http://schemas.microsoft.com/office/powerpoint/2010/main" val="794247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Nube"/>
          <p:cNvSpPr/>
          <p:nvPr/>
        </p:nvSpPr>
        <p:spPr>
          <a:xfrm>
            <a:off x="2743200" y="1085850"/>
            <a:ext cx="3028950" cy="8001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panose="020B0604020202020204" pitchFamily="34" charset="0"/>
                <a:cs typeface="Arial" panose="020B0604020202020204" pitchFamily="34" charset="0"/>
              </a:rPr>
              <a:t>Sentencias</a:t>
            </a:r>
          </a:p>
        </p:txBody>
      </p:sp>
      <p:cxnSp>
        <p:nvCxnSpPr>
          <p:cNvPr id="5" name="4 Conector recto"/>
          <p:cNvCxnSpPr/>
          <p:nvPr/>
        </p:nvCxnSpPr>
        <p:spPr>
          <a:xfrm>
            <a:off x="4257675" y="1885950"/>
            <a:ext cx="0" cy="40005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6 Conector recto"/>
          <p:cNvCxnSpPr/>
          <p:nvPr/>
        </p:nvCxnSpPr>
        <p:spPr>
          <a:xfrm>
            <a:off x="1771650" y="2286000"/>
            <a:ext cx="50863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1771650" y="2286000"/>
            <a:ext cx="0" cy="285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10 Conector recto"/>
          <p:cNvCxnSpPr/>
          <p:nvPr/>
        </p:nvCxnSpPr>
        <p:spPr>
          <a:xfrm>
            <a:off x="6858000" y="2286000"/>
            <a:ext cx="0" cy="285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11 Conector recto"/>
          <p:cNvCxnSpPr/>
          <p:nvPr/>
        </p:nvCxnSpPr>
        <p:spPr>
          <a:xfrm>
            <a:off x="4257675" y="2286000"/>
            <a:ext cx="0" cy="285750"/>
          </a:xfrm>
          <a:prstGeom prst="line">
            <a:avLst/>
          </a:prstGeom>
        </p:spPr>
        <p:style>
          <a:lnRef idx="3">
            <a:schemeClr val="accent2"/>
          </a:lnRef>
          <a:fillRef idx="0">
            <a:schemeClr val="accent2"/>
          </a:fillRef>
          <a:effectRef idx="2">
            <a:schemeClr val="accent2"/>
          </a:effectRef>
          <a:fontRef idx="minor">
            <a:schemeClr val="tx1"/>
          </a:fontRef>
        </p:style>
      </p:cxnSp>
      <p:sp>
        <p:nvSpPr>
          <p:cNvPr id="10" name="9 CuadroTexto"/>
          <p:cNvSpPr txBox="1"/>
          <p:nvPr/>
        </p:nvSpPr>
        <p:spPr>
          <a:xfrm>
            <a:off x="1183445" y="2566474"/>
            <a:ext cx="1314450" cy="300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Confirman </a:t>
            </a:r>
          </a:p>
        </p:txBody>
      </p:sp>
      <p:sp>
        <p:nvSpPr>
          <p:cNvPr id="14" name="13 CuadroTexto"/>
          <p:cNvSpPr txBox="1"/>
          <p:nvPr/>
        </p:nvSpPr>
        <p:spPr>
          <a:xfrm>
            <a:off x="6115050" y="2589252"/>
            <a:ext cx="1314450" cy="300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 Revocan</a:t>
            </a:r>
          </a:p>
        </p:txBody>
      </p:sp>
      <p:sp>
        <p:nvSpPr>
          <p:cNvPr id="15" name="14 CuadroTexto"/>
          <p:cNvSpPr txBox="1"/>
          <p:nvPr/>
        </p:nvSpPr>
        <p:spPr>
          <a:xfrm>
            <a:off x="3600450" y="2571750"/>
            <a:ext cx="1314450"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 Modifican </a:t>
            </a:r>
          </a:p>
        </p:txBody>
      </p:sp>
      <p:sp>
        <p:nvSpPr>
          <p:cNvPr id="16" name="15 CuadroTexto"/>
          <p:cNvSpPr txBox="1"/>
          <p:nvPr/>
        </p:nvSpPr>
        <p:spPr>
          <a:xfrm>
            <a:off x="2943225" y="3371852"/>
            <a:ext cx="2743200"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 el acto o la resolución impugnado</a:t>
            </a:r>
          </a:p>
        </p:txBody>
      </p:sp>
      <p:cxnSp>
        <p:nvCxnSpPr>
          <p:cNvPr id="19" name="18 Conector recto"/>
          <p:cNvCxnSpPr/>
          <p:nvPr/>
        </p:nvCxnSpPr>
        <p:spPr>
          <a:xfrm>
            <a:off x="6858000" y="2843474"/>
            <a:ext cx="0" cy="285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19 Conector recto"/>
          <p:cNvCxnSpPr/>
          <p:nvPr/>
        </p:nvCxnSpPr>
        <p:spPr>
          <a:xfrm>
            <a:off x="4253279" y="2866251"/>
            <a:ext cx="0" cy="285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20 Conector recto"/>
          <p:cNvCxnSpPr/>
          <p:nvPr/>
        </p:nvCxnSpPr>
        <p:spPr>
          <a:xfrm>
            <a:off x="1771650" y="2848749"/>
            <a:ext cx="0" cy="285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21 Conector recto"/>
          <p:cNvCxnSpPr/>
          <p:nvPr/>
        </p:nvCxnSpPr>
        <p:spPr>
          <a:xfrm>
            <a:off x="1771650" y="3129224"/>
            <a:ext cx="50863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23 Conector recto"/>
          <p:cNvCxnSpPr/>
          <p:nvPr/>
        </p:nvCxnSpPr>
        <p:spPr>
          <a:xfrm>
            <a:off x="4253279" y="3152003"/>
            <a:ext cx="0" cy="219849"/>
          </a:xfrm>
          <a:prstGeom prst="line">
            <a:avLst/>
          </a:prstGeom>
        </p:spPr>
        <p:style>
          <a:lnRef idx="3">
            <a:schemeClr val="accent2"/>
          </a:lnRef>
          <a:fillRef idx="0">
            <a:schemeClr val="accent2"/>
          </a:fillRef>
          <a:effectRef idx="2">
            <a:schemeClr val="accent2"/>
          </a:effectRef>
          <a:fontRef idx="minor">
            <a:schemeClr val="tx1"/>
          </a:fontRef>
        </p:style>
      </p:cxnSp>
      <p:sp>
        <p:nvSpPr>
          <p:cNvPr id="27" name="26 Pergamino horizontal"/>
          <p:cNvSpPr/>
          <p:nvPr/>
        </p:nvSpPr>
        <p:spPr>
          <a:xfrm>
            <a:off x="1771650" y="4000500"/>
            <a:ext cx="6172200" cy="1828800"/>
          </a:xfrm>
          <a:prstGeom prst="horizontalScroll">
            <a:avLst/>
          </a:prstGeom>
          <a:ln>
            <a:solidFill>
              <a:schemeClr val="tx1"/>
            </a:solidFill>
          </a:ln>
          <a:scene3d>
            <a:camera prst="perspectiveRight"/>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just"/>
            <a:r>
              <a:rPr lang="es-MX" sz="1350" dirty="0">
                <a:latin typeface="Arial" panose="020B0604020202020204" pitchFamily="34" charset="0"/>
                <a:cs typeface="Arial" panose="020B0604020202020204" pitchFamily="34" charset="0"/>
              </a:rPr>
              <a:t>El recurso de apelación será resuelto por el Tribunal Electoral dentro de los </a:t>
            </a:r>
            <a:r>
              <a:rPr lang="es-MX" sz="135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doce días </a:t>
            </a:r>
            <a:r>
              <a:rPr lang="es-MX" sz="1350" dirty="0">
                <a:latin typeface="Arial" panose="020B0604020202020204" pitchFamily="34" charset="0"/>
                <a:cs typeface="Arial" panose="020B0604020202020204" pitchFamily="34" charset="0"/>
              </a:rPr>
              <a:t>siguientes a aquel en que se admitan.</a:t>
            </a:r>
          </a:p>
        </p:txBody>
      </p:sp>
    </p:spTree>
    <p:extLst>
      <p:ext uri="{BB962C8B-B14F-4D97-AF65-F5344CB8AC3E}">
        <p14:creationId xmlns:p14="http://schemas.microsoft.com/office/powerpoint/2010/main" val="192162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440926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 y="857252"/>
            <a:ext cx="9144001" cy="5170382"/>
          </a:xfrm>
          <a:prstGeom prst="rect">
            <a:avLst/>
          </a:prstGeom>
          <a:blipFill dpi="0" rotWithShape="1">
            <a:blip r:embed="rId2">
              <a:alphaModFix amt="75000"/>
            </a:blip>
            <a:srcRect/>
            <a:stretch>
              <a:fillRect/>
            </a:stretch>
          </a:blipFill>
        </p:spPr>
        <p:txBody>
          <a:bodyPr wrap="square" lIns="0" tIns="0" rIns="0" bIns="0" rtlCol="0">
            <a:noAutofit/>
          </a:bodyPr>
          <a:lstStyle/>
          <a:p>
            <a:pPr algn="ctr"/>
            <a:endParaRPr sz="1350" dirty="0"/>
          </a:p>
        </p:txBody>
      </p:sp>
      <p:sp>
        <p:nvSpPr>
          <p:cNvPr id="8" name="object 9"/>
          <p:cNvSpPr/>
          <p:nvPr/>
        </p:nvSpPr>
        <p:spPr>
          <a:xfrm rot="5400000">
            <a:off x="7218336" y="2989236"/>
            <a:ext cx="5143499" cy="993839"/>
          </a:xfrm>
          <a:custGeom>
            <a:avLst/>
            <a:gdLst/>
            <a:ahLst/>
            <a:cxnLst/>
            <a:rect l="l" t="t" r="r" b="b"/>
            <a:pathLst>
              <a:path w="8968740" h="1659636">
                <a:moveTo>
                  <a:pt x="0" y="1659636"/>
                </a:moveTo>
                <a:lnTo>
                  <a:pt x="8968740" y="1659636"/>
                </a:lnTo>
                <a:lnTo>
                  <a:pt x="8968740" y="0"/>
                </a:lnTo>
                <a:lnTo>
                  <a:pt x="0" y="0"/>
                </a:lnTo>
                <a:lnTo>
                  <a:pt x="0" y="1659636"/>
                </a:lnTo>
                <a:close/>
              </a:path>
            </a:pathLst>
          </a:custGeom>
          <a:solidFill>
            <a:schemeClr val="tx2">
              <a:lumMod val="60000"/>
              <a:lumOff val="40000"/>
              <a:alpha val="50000"/>
            </a:schemeClr>
          </a:solidFill>
        </p:spPr>
        <p:txBody>
          <a:bodyPr wrap="square" lIns="0" tIns="0" rIns="0" bIns="0" rtlCol="0">
            <a:noAutofit/>
          </a:bodyPr>
          <a:lstStyle/>
          <a:p>
            <a:endParaRPr sz="1350"/>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31" y="887658"/>
            <a:ext cx="754096" cy="754096"/>
          </a:xfrm>
          <a:prstGeom prst="rect">
            <a:avLst/>
          </a:prstGeom>
        </p:spPr>
      </p:pic>
      <p:sp>
        <p:nvSpPr>
          <p:cNvPr id="11" name="10 CuadroTexto"/>
          <p:cNvSpPr txBox="1"/>
          <p:nvPr/>
        </p:nvSpPr>
        <p:spPr>
          <a:xfrm>
            <a:off x="1832320" y="1020418"/>
            <a:ext cx="6343650" cy="5539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1500" b="1" dirty="0">
                <a:solidFill>
                  <a:schemeClr val="bg1"/>
                </a:solidFill>
                <a:latin typeface="Arial" panose="020B0604020202020204" pitchFamily="34" charset="0"/>
                <a:cs typeface="Arial" panose="020B0604020202020204" pitchFamily="34" charset="0"/>
              </a:rPr>
              <a:t>TRIBUNAL ELECTORAL DEL ESTADO DE TABASCO.</a:t>
            </a:r>
          </a:p>
          <a:p>
            <a:pPr algn="ctr"/>
            <a:r>
              <a:rPr lang="es-MX" sz="1500" b="1" dirty="0">
                <a:solidFill>
                  <a:schemeClr val="bg1"/>
                </a:solidFill>
                <a:latin typeface="Arial" panose="020B0604020202020204" pitchFamily="34" charset="0"/>
                <a:cs typeface="Arial" panose="020B0604020202020204" pitchFamily="34" charset="0"/>
              </a:rPr>
              <a:t>MARCO CONSTITUCIONAL Y LEGAL</a:t>
            </a:r>
          </a:p>
        </p:txBody>
      </p:sp>
      <p:sp>
        <p:nvSpPr>
          <p:cNvPr id="2" name="1 CuadroTexto"/>
          <p:cNvSpPr txBox="1"/>
          <p:nvPr/>
        </p:nvSpPr>
        <p:spPr>
          <a:xfrm>
            <a:off x="210164" y="1714500"/>
            <a:ext cx="8686800" cy="92333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350" b="1" dirty="0">
                <a:latin typeface="Arial" panose="020B0604020202020204" pitchFamily="34" charset="0"/>
                <a:cs typeface="Arial" panose="020B0604020202020204" pitchFamily="34" charset="0"/>
              </a:rPr>
              <a:t>Es la máxima autoridad jurisdiccional en materia electoral en la entidad</a:t>
            </a:r>
            <a:r>
              <a:rPr lang="es-MX" sz="1350" dirty="0">
                <a:latin typeface="Arial" panose="020B0604020202020204" pitchFamily="34" charset="0"/>
                <a:cs typeface="Arial" panose="020B0604020202020204" pitchFamily="34" charset="0"/>
              </a:rPr>
              <a:t>; es un órgano permanente, autónomo, dotado de personalidad jurídica y patrimonio propio; tiene a su </a:t>
            </a:r>
            <a:r>
              <a:rPr lang="es-MX" sz="1350" b="1" dirty="0">
                <a:latin typeface="Arial" panose="020B0604020202020204" pitchFamily="34" charset="0"/>
                <a:cs typeface="Arial" panose="020B0604020202020204" pitchFamily="34" charset="0"/>
              </a:rPr>
              <a:t>cargo la sustanciación y resolución  de los medios de impugnación interpuesto en contra de todos los actos y resoluciones electorales locales. </a:t>
            </a:r>
          </a:p>
        </p:txBody>
      </p:sp>
      <p:sp>
        <p:nvSpPr>
          <p:cNvPr id="5" name="4 CuadroTexto"/>
          <p:cNvSpPr txBox="1"/>
          <p:nvPr/>
        </p:nvSpPr>
        <p:spPr>
          <a:xfrm>
            <a:off x="210164" y="4126744"/>
            <a:ext cx="1200150" cy="5078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1350" dirty="0">
                <a:solidFill>
                  <a:schemeClr val="tx1"/>
                </a:solidFill>
                <a:latin typeface="Arial" panose="020B0604020202020204" pitchFamily="34" charset="0"/>
                <a:cs typeface="Arial" panose="020B0604020202020204" pitchFamily="34" charset="0"/>
              </a:rPr>
              <a:t>Marco </a:t>
            </a:r>
          </a:p>
          <a:p>
            <a:pPr algn="ctr"/>
            <a:r>
              <a:rPr lang="es-MX" sz="1350" dirty="0">
                <a:solidFill>
                  <a:schemeClr val="tx1"/>
                </a:solidFill>
                <a:latin typeface="Arial" panose="020B0604020202020204" pitchFamily="34" charset="0"/>
                <a:cs typeface="Arial" panose="020B0604020202020204" pitchFamily="34" charset="0"/>
              </a:rPr>
              <a:t>Normativo</a:t>
            </a:r>
          </a:p>
        </p:txBody>
      </p:sp>
      <p:sp>
        <p:nvSpPr>
          <p:cNvPr id="6" name="5 Flecha derecha"/>
          <p:cNvSpPr/>
          <p:nvPr/>
        </p:nvSpPr>
        <p:spPr>
          <a:xfrm>
            <a:off x="1600200" y="4142864"/>
            <a:ext cx="914400" cy="4572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MX" sz="1350"/>
          </a:p>
        </p:txBody>
      </p:sp>
      <p:sp>
        <p:nvSpPr>
          <p:cNvPr id="10" name="9 Rectángulo"/>
          <p:cNvSpPr/>
          <p:nvPr/>
        </p:nvSpPr>
        <p:spPr>
          <a:xfrm>
            <a:off x="2856492" y="2748403"/>
            <a:ext cx="5282604" cy="4188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dirty="0">
                <a:latin typeface="Arial" panose="020B0604020202020204" pitchFamily="34" charset="0"/>
                <a:cs typeface="Arial" panose="020B0604020202020204" pitchFamily="34" charset="0"/>
              </a:rPr>
              <a:t>Constitución Política de los Estados Unidos Mexicanos</a:t>
            </a:r>
          </a:p>
        </p:txBody>
      </p:sp>
      <p:sp>
        <p:nvSpPr>
          <p:cNvPr id="13" name="12 Rectángulo"/>
          <p:cNvSpPr/>
          <p:nvPr/>
        </p:nvSpPr>
        <p:spPr>
          <a:xfrm>
            <a:off x="2854134" y="3678649"/>
            <a:ext cx="5295509" cy="4188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dirty="0">
                <a:latin typeface="Arial" panose="020B0604020202020204" pitchFamily="34" charset="0"/>
                <a:cs typeface="Arial" panose="020B0604020202020204" pitchFamily="34" charset="0"/>
              </a:rPr>
              <a:t>Constitución Política del Estado Libre y Soberano de Tabasco</a:t>
            </a:r>
          </a:p>
        </p:txBody>
      </p:sp>
      <p:sp>
        <p:nvSpPr>
          <p:cNvPr id="14" name="13 Rectángulo"/>
          <p:cNvSpPr/>
          <p:nvPr/>
        </p:nvSpPr>
        <p:spPr>
          <a:xfrm>
            <a:off x="2850844" y="3226179"/>
            <a:ext cx="5278919" cy="4157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200" dirty="0">
                <a:latin typeface="Arial" panose="020B0604020202020204" pitchFamily="34" charset="0"/>
                <a:cs typeface="Arial" panose="020B0604020202020204" pitchFamily="34" charset="0"/>
              </a:rPr>
              <a:t>Ley General del Sistema de Medios de Impugnación en Materia Electoral</a:t>
            </a:r>
          </a:p>
        </p:txBody>
      </p:sp>
      <p:sp>
        <p:nvSpPr>
          <p:cNvPr id="15" name="14 Rectángulo"/>
          <p:cNvSpPr/>
          <p:nvPr/>
        </p:nvSpPr>
        <p:spPr>
          <a:xfrm>
            <a:off x="2859366" y="4147896"/>
            <a:ext cx="5279732" cy="41884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200" dirty="0">
                <a:latin typeface="Arial" panose="020B0604020202020204" pitchFamily="34" charset="0"/>
                <a:cs typeface="Arial" panose="020B0604020202020204" pitchFamily="34" charset="0"/>
              </a:rPr>
              <a:t>Ley de Medios de Impugnación en Materia Electoral de Tabasco</a:t>
            </a:r>
          </a:p>
        </p:txBody>
      </p:sp>
      <p:sp>
        <p:nvSpPr>
          <p:cNvPr id="17" name="16 Rectángulo"/>
          <p:cNvSpPr/>
          <p:nvPr/>
        </p:nvSpPr>
        <p:spPr>
          <a:xfrm>
            <a:off x="2854134" y="4617144"/>
            <a:ext cx="5295509" cy="4188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dirty="0">
                <a:latin typeface="Arial" panose="020B0604020202020204" pitchFamily="34" charset="0"/>
                <a:cs typeface="Arial" panose="020B0604020202020204" pitchFamily="34" charset="0"/>
              </a:rPr>
              <a:t>Ley Electoral de Partidos Políticos del Estado de Tabasco</a:t>
            </a:r>
          </a:p>
        </p:txBody>
      </p:sp>
      <p:sp>
        <p:nvSpPr>
          <p:cNvPr id="18" name="17 Rectángulo"/>
          <p:cNvSpPr/>
          <p:nvPr/>
        </p:nvSpPr>
        <p:spPr>
          <a:xfrm>
            <a:off x="2850841" y="5083638"/>
            <a:ext cx="5317634" cy="41884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200" dirty="0">
                <a:latin typeface="Arial" panose="020B0604020202020204" pitchFamily="34" charset="0"/>
                <a:cs typeface="Arial" panose="020B0604020202020204" pitchFamily="34" charset="0"/>
              </a:rPr>
              <a:t>Ley Orgánica del Tribunal Electoral del Estado de Tabasco</a:t>
            </a:r>
          </a:p>
        </p:txBody>
      </p:sp>
      <p:sp>
        <p:nvSpPr>
          <p:cNvPr id="19" name="17 Rectángulo"/>
          <p:cNvSpPr/>
          <p:nvPr/>
        </p:nvSpPr>
        <p:spPr>
          <a:xfrm>
            <a:off x="2839747" y="5550133"/>
            <a:ext cx="5317634" cy="4188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050" dirty="0">
                <a:latin typeface="Arial" panose="020B0604020202020204" pitchFamily="34" charset="0"/>
                <a:cs typeface="Arial" panose="020B0604020202020204" pitchFamily="34" charset="0"/>
              </a:rPr>
              <a:t>Reglamento Interior y Estatuto Profesional del Tribunal Electoral de Tabasco.</a:t>
            </a:r>
          </a:p>
        </p:txBody>
      </p:sp>
    </p:spTree>
    <p:extLst>
      <p:ext uri="{BB962C8B-B14F-4D97-AF65-F5344CB8AC3E}">
        <p14:creationId xmlns:p14="http://schemas.microsoft.com/office/powerpoint/2010/main" val="18000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200400" y="1028701"/>
            <a:ext cx="5029200" cy="4154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JUICIO DE INCONFORMIDAD</a:t>
            </a:r>
          </a:p>
        </p:txBody>
      </p:sp>
      <p:sp>
        <p:nvSpPr>
          <p:cNvPr id="4" name="3 Rectángulo redondeado"/>
          <p:cNvSpPr/>
          <p:nvPr/>
        </p:nvSpPr>
        <p:spPr>
          <a:xfrm>
            <a:off x="627459" y="1712456"/>
            <a:ext cx="1657350" cy="422616"/>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PROCEDENCIA</a:t>
            </a:r>
          </a:p>
        </p:txBody>
      </p:sp>
      <p:sp>
        <p:nvSpPr>
          <p:cNvPr id="2" name="1 Flecha derecha"/>
          <p:cNvSpPr/>
          <p:nvPr/>
        </p:nvSpPr>
        <p:spPr>
          <a:xfrm>
            <a:off x="2578799" y="1846847"/>
            <a:ext cx="514350" cy="2113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sz="1350"/>
          </a:p>
        </p:txBody>
      </p:sp>
      <p:sp>
        <p:nvSpPr>
          <p:cNvPr id="5" name="4 Rectángulo"/>
          <p:cNvSpPr/>
          <p:nvPr/>
        </p:nvSpPr>
        <p:spPr>
          <a:xfrm>
            <a:off x="3228975" y="1657792"/>
            <a:ext cx="4972050" cy="623397"/>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s-MX" sz="1350" dirty="0">
                <a:latin typeface="Arial" panose="020B0604020202020204" pitchFamily="34" charset="0"/>
                <a:cs typeface="Arial" panose="020B0604020202020204" pitchFamily="34" charset="0"/>
              </a:rPr>
              <a:t>Únicamente en proceso electoral y exclusivamente en la etapa de resultados y de declaraciones de validez.</a:t>
            </a:r>
          </a:p>
        </p:txBody>
      </p:sp>
      <p:sp>
        <p:nvSpPr>
          <p:cNvPr id="6" name="5 Rectángulo"/>
          <p:cNvSpPr/>
          <p:nvPr/>
        </p:nvSpPr>
        <p:spPr>
          <a:xfrm>
            <a:off x="274231" y="2308040"/>
            <a:ext cx="8001000" cy="120015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es-MX" sz="1200" dirty="0">
                <a:latin typeface="Arial" panose="020B0604020202020204" pitchFamily="34" charset="0"/>
                <a:cs typeface="Arial" panose="020B0604020202020204" pitchFamily="34" charset="0"/>
              </a:rPr>
              <a:t>El Juicio de Inconformidad procederá para impugnar las determinaciones de las autoridades electorales que viole normas constitucionales o legales relativas a las elecciones de Gobernador del Estado o Diputados, Presidentes Municipales y Regidores.</a:t>
            </a:r>
          </a:p>
        </p:txBody>
      </p:sp>
      <p:sp>
        <p:nvSpPr>
          <p:cNvPr id="8" name="7 Rectángulo redondeado"/>
          <p:cNvSpPr/>
          <p:nvPr/>
        </p:nvSpPr>
        <p:spPr>
          <a:xfrm>
            <a:off x="1312142" y="5242306"/>
            <a:ext cx="1657350" cy="609746"/>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AUTORIDAD COMPETENTE</a:t>
            </a:r>
          </a:p>
        </p:txBody>
      </p:sp>
      <p:sp>
        <p:nvSpPr>
          <p:cNvPr id="9" name="8 CuadroTexto"/>
          <p:cNvSpPr txBox="1"/>
          <p:nvPr/>
        </p:nvSpPr>
        <p:spPr>
          <a:xfrm>
            <a:off x="4288558" y="5398020"/>
            <a:ext cx="302895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dirty="0">
                <a:latin typeface="Arial" panose="020B0604020202020204" pitchFamily="34" charset="0"/>
                <a:cs typeface="Arial" panose="020B0604020202020204" pitchFamily="34" charset="0"/>
              </a:rPr>
              <a:t>TRIBUNAL ELECTORAL</a:t>
            </a:r>
          </a:p>
        </p:txBody>
      </p:sp>
      <p:cxnSp>
        <p:nvCxnSpPr>
          <p:cNvPr id="10" name="9 Conector recto de flecha"/>
          <p:cNvCxnSpPr/>
          <p:nvPr/>
        </p:nvCxnSpPr>
        <p:spPr>
          <a:xfrm>
            <a:off x="3314700" y="5511139"/>
            <a:ext cx="6286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1" name="Gráfico 7" descr="Flecha: curva ligera">
            <a:extLst>
              <a:ext uri="{FF2B5EF4-FFF2-40B4-BE49-F238E27FC236}">
                <a16:creationId xmlns:a16="http://schemas.microsoft.com/office/drawing/2014/main" xmlns="" id="{928032B4-BB6C-404E-AFEB-90655A65B4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796003">
            <a:off x="8015916" y="5185601"/>
            <a:ext cx="881087" cy="685800"/>
          </a:xfrm>
          <a:prstGeom prst="rect">
            <a:avLst/>
          </a:prstGeom>
        </p:spPr>
      </p:pic>
      <p:sp>
        <p:nvSpPr>
          <p:cNvPr id="12" name="11 Nube"/>
          <p:cNvSpPr/>
          <p:nvPr/>
        </p:nvSpPr>
        <p:spPr>
          <a:xfrm>
            <a:off x="114303" y="872998"/>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51 LMIMEET</a:t>
            </a:r>
          </a:p>
        </p:txBody>
      </p:sp>
      <p:sp>
        <p:nvSpPr>
          <p:cNvPr id="16" name="5 Rectángulo"/>
          <p:cNvSpPr/>
          <p:nvPr/>
        </p:nvSpPr>
        <p:spPr>
          <a:xfrm>
            <a:off x="274231" y="3585861"/>
            <a:ext cx="8001000" cy="1592264"/>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sz="1200" b="1" dirty="0">
              <a:latin typeface="Arial" panose="020B0604020202020204" pitchFamily="34" charset="0"/>
              <a:cs typeface="Arial" panose="020B0604020202020204" pitchFamily="34" charset="0"/>
            </a:endParaRPr>
          </a:p>
          <a:p>
            <a:pPr algn="ctr"/>
            <a:r>
              <a:rPr lang="es-MX" sz="1200" b="1" dirty="0">
                <a:latin typeface="Arial" panose="020B0604020202020204" pitchFamily="34" charset="0"/>
                <a:cs typeface="Arial" panose="020B0604020202020204" pitchFamily="34" charset="0"/>
              </a:rPr>
              <a:t>FECHAS </a:t>
            </a:r>
            <a:r>
              <a:rPr lang="es-MX" sz="1200" b="1" dirty="0">
                <a:latin typeface="Arial" panose="020B0604020202020204" pitchFamily="34" charset="0"/>
                <a:cs typeface="Arial" panose="020B0604020202020204" pitchFamily="34" charset="0"/>
              </a:rPr>
              <a:t>PARA RESOLVER</a:t>
            </a:r>
          </a:p>
          <a:p>
            <a:pPr algn="ctr"/>
            <a:r>
              <a:rPr lang="es-MX" sz="1200" b="1" dirty="0">
                <a:latin typeface="Arial" panose="020B0604020202020204" pitchFamily="34" charset="0"/>
                <a:cs typeface="Arial" panose="020B0604020202020204" pitchFamily="34" charset="0"/>
              </a:rPr>
              <a:t>Regidores y Gobernador </a:t>
            </a:r>
            <a:r>
              <a:rPr lang="es-MX" sz="1200" dirty="0">
                <a:latin typeface="Arial" panose="020B0604020202020204" pitchFamily="34" charset="0"/>
                <a:cs typeface="Arial" panose="020B0604020202020204" pitchFamily="34" charset="0"/>
              </a:rPr>
              <a:t>15 </a:t>
            </a:r>
            <a:r>
              <a:rPr lang="es-MX" sz="1200" dirty="0">
                <a:latin typeface="Arial" panose="020B0604020202020204" pitchFamily="34" charset="0"/>
                <a:cs typeface="Arial" panose="020B0604020202020204" pitchFamily="34" charset="0"/>
              </a:rPr>
              <a:t>agosto (</a:t>
            </a:r>
            <a:r>
              <a:rPr lang="es-MX" sz="1200" dirty="0">
                <a:latin typeface="Arial" panose="020B0604020202020204" pitchFamily="34" charset="0"/>
                <a:cs typeface="Arial" panose="020B0604020202020204" pitchFamily="34" charset="0"/>
              </a:rPr>
              <a:t>dicho término podrá ser </a:t>
            </a:r>
            <a:r>
              <a:rPr lang="es-MX" sz="1200" b="1" dirty="0">
                <a:latin typeface="Arial" panose="020B0604020202020204" pitchFamily="34" charset="0"/>
                <a:cs typeface="Arial" panose="020B0604020202020204" pitchFamily="34" charset="0"/>
              </a:rPr>
              <a:t>ampliado hasta por diez días</a:t>
            </a:r>
            <a:r>
              <a:rPr lang="es-MX" sz="1200" dirty="0">
                <a:latin typeface="Arial" panose="020B0604020202020204" pitchFamily="34" charset="0"/>
                <a:cs typeface="Arial" panose="020B0604020202020204" pitchFamily="34" charset="0"/>
              </a:rPr>
              <a:t> por acuerdo del </a:t>
            </a:r>
            <a:r>
              <a:rPr lang="es-MX" sz="1200" dirty="0">
                <a:latin typeface="Arial" panose="020B0604020202020204" pitchFamily="34" charset="0"/>
                <a:cs typeface="Arial" panose="020B0604020202020204" pitchFamily="34" charset="0"/>
              </a:rPr>
              <a:t>Pleno </a:t>
            </a:r>
            <a:r>
              <a:rPr lang="es-MX" sz="1200" dirty="0">
                <a:latin typeface="Arial" panose="020B0604020202020204" pitchFamily="34" charset="0"/>
                <a:cs typeface="Arial" panose="020B0604020202020204" pitchFamily="34" charset="0"/>
              </a:rPr>
              <a:t>atendiendo al volumen del </a:t>
            </a:r>
            <a:r>
              <a:rPr lang="es-MX" sz="1200" dirty="0">
                <a:latin typeface="Arial" panose="020B0604020202020204" pitchFamily="34" charset="0"/>
                <a:cs typeface="Arial" panose="020B0604020202020204" pitchFamily="34" charset="0"/>
              </a:rPr>
              <a:t>expediente).</a:t>
            </a:r>
          </a:p>
          <a:p>
            <a:pPr algn="ctr"/>
            <a:r>
              <a:rPr lang="es-MX" sz="1200" b="1" dirty="0">
                <a:latin typeface="Arial" panose="020B0604020202020204" pitchFamily="34" charset="0"/>
                <a:cs typeface="Arial" panose="020B0604020202020204" pitchFamily="34" charset="0"/>
              </a:rPr>
              <a:t>Diputados por ambos principios </a:t>
            </a:r>
            <a:r>
              <a:rPr lang="es-MX" sz="1200" dirty="0">
                <a:latin typeface="Arial" panose="020B0604020202020204" pitchFamily="34" charset="0"/>
                <a:cs typeface="Arial" panose="020B0604020202020204" pitchFamily="34" charset="0"/>
              </a:rPr>
              <a:t>30 </a:t>
            </a:r>
            <a:r>
              <a:rPr lang="es-MX" sz="1200" dirty="0">
                <a:latin typeface="Arial" panose="020B0604020202020204" pitchFamily="34" charset="0"/>
                <a:cs typeface="Arial" panose="020B0604020202020204" pitchFamily="34" charset="0"/>
              </a:rPr>
              <a:t>de julio. (Art. 60 LMIME</a:t>
            </a:r>
            <a:r>
              <a:rPr lang="es-MX" sz="1200" dirty="0">
                <a:latin typeface="Arial" panose="020B0604020202020204" pitchFamily="34" charset="0"/>
                <a:cs typeface="Arial" panose="020B0604020202020204" pitchFamily="34" charset="0"/>
              </a:rPr>
              <a:t>)</a:t>
            </a:r>
          </a:p>
          <a:p>
            <a:pPr algn="ctr"/>
            <a:endParaRPr lang="es-MX" sz="1200" dirty="0">
              <a:latin typeface="Arial" panose="020B0604020202020204" pitchFamily="34" charset="0"/>
              <a:cs typeface="Arial" panose="020B0604020202020204" pitchFamily="34" charset="0"/>
            </a:endParaRPr>
          </a:p>
          <a:p>
            <a:pPr algn="ctr"/>
            <a:r>
              <a:rPr lang="es-MX" sz="1200" dirty="0">
                <a:latin typeface="Arial" panose="020B0604020202020204" pitchFamily="34" charset="0"/>
                <a:cs typeface="Arial" panose="020B0604020202020204" pitchFamily="34" charset="0"/>
              </a:rPr>
              <a:t>En el caso de las asignación de </a:t>
            </a:r>
            <a:r>
              <a:rPr lang="es-MX" sz="1200" b="1" dirty="0">
                <a:latin typeface="Arial" panose="020B0604020202020204" pitchFamily="34" charset="0"/>
                <a:cs typeface="Arial" panose="020B0604020202020204" pitchFamily="34" charset="0"/>
              </a:rPr>
              <a:t>Diputados por Representación Proporcional</a:t>
            </a:r>
            <a:r>
              <a:rPr lang="es-MX" sz="1200" dirty="0">
                <a:latin typeface="Arial" panose="020B0604020202020204" pitchFamily="34" charset="0"/>
                <a:cs typeface="Arial" panose="020B0604020202020204" pitchFamily="34" charset="0"/>
              </a:rPr>
              <a:t>, se reserva hasta que se tenga por resuelta la última elección de diputados de Mayoría Relativa; para que en base al computo final, este sirva para la asignación de curules.</a:t>
            </a:r>
            <a:endParaRPr lang="es-MX" sz="1200" dirty="0">
              <a:latin typeface="Arial" panose="020B0604020202020204" pitchFamily="34" charset="0"/>
              <a:cs typeface="Arial" panose="020B0604020202020204" pitchFamily="34" charset="0"/>
            </a:endParaRPr>
          </a:p>
          <a:p>
            <a:pPr algn="ctr"/>
            <a:r>
              <a:rPr lang="es-MX"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2775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34390"/>
            <a:ext cx="9145191" cy="516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Nube"/>
          <p:cNvSpPr/>
          <p:nvPr/>
        </p:nvSpPr>
        <p:spPr>
          <a:xfrm>
            <a:off x="2972396" y="862526"/>
            <a:ext cx="3200400" cy="800100"/>
          </a:xfrm>
          <a:prstGeom prst="cloud">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latin typeface="Arial" panose="020B0604020202020204" pitchFamily="34" charset="0"/>
                <a:cs typeface="Arial" panose="020B0604020202020204" pitchFamily="34" charset="0"/>
              </a:rPr>
              <a:t>DE LOS PLAZOS Y TERMINOS</a:t>
            </a:r>
          </a:p>
        </p:txBody>
      </p:sp>
      <p:sp>
        <p:nvSpPr>
          <p:cNvPr id="2" name="1 Marco"/>
          <p:cNvSpPr/>
          <p:nvPr/>
        </p:nvSpPr>
        <p:spPr>
          <a:xfrm>
            <a:off x="800696" y="1943100"/>
            <a:ext cx="7543800" cy="3771900"/>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sz="1350">
              <a:solidFill>
                <a:schemeClr val="tx1"/>
              </a:solidFill>
            </a:endParaRPr>
          </a:p>
        </p:txBody>
      </p:sp>
      <p:sp>
        <p:nvSpPr>
          <p:cNvPr id="4" name="3 CuadroTexto"/>
          <p:cNvSpPr txBox="1"/>
          <p:nvPr/>
        </p:nvSpPr>
        <p:spPr>
          <a:xfrm>
            <a:off x="1315051" y="3579671"/>
            <a:ext cx="6515099" cy="165045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57168" indent="-257168">
              <a:lnSpc>
                <a:spcPct val="150000"/>
              </a:lnSpc>
              <a:buAutoNum type="alphaLcParenR"/>
            </a:pPr>
            <a:r>
              <a:rPr lang="es-MX" sz="1350" dirty="0">
                <a:latin typeface="Arial" panose="020B0604020202020204" pitchFamily="34" charset="0"/>
                <a:cs typeface="Arial" panose="020B0604020202020204" pitchFamily="34" charset="0"/>
              </a:rPr>
              <a:t>Estatal de la elección de Gobernador, para impugnar los actos establecidos en la ley.</a:t>
            </a:r>
          </a:p>
          <a:p>
            <a:pPr marL="257168" indent="-257168">
              <a:lnSpc>
                <a:spcPct val="150000"/>
              </a:lnSpc>
              <a:buAutoNum type="alphaLcParenR"/>
            </a:pPr>
            <a:r>
              <a:rPr lang="es-MX" sz="1350" dirty="0">
                <a:latin typeface="Arial" panose="020B0604020202020204" pitchFamily="34" charset="0"/>
                <a:cs typeface="Arial" panose="020B0604020202020204" pitchFamily="34" charset="0"/>
              </a:rPr>
              <a:t>Distritales de la elección de diputados por ambos principios para impugnar los actos referidos en la ley.</a:t>
            </a:r>
          </a:p>
          <a:p>
            <a:pPr marL="257168" indent="-257168">
              <a:lnSpc>
                <a:spcPct val="150000"/>
              </a:lnSpc>
              <a:buAutoNum type="alphaLcParenR"/>
            </a:pPr>
            <a:r>
              <a:rPr lang="es-MX" sz="1350" dirty="0">
                <a:latin typeface="Arial" panose="020B0604020202020204" pitchFamily="34" charset="0"/>
                <a:cs typeface="Arial" panose="020B0604020202020204" pitchFamily="34" charset="0"/>
              </a:rPr>
              <a:t>De la elección de ayuntamientos para impugnar los actos que marca la ley.</a:t>
            </a:r>
          </a:p>
        </p:txBody>
      </p:sp>
      <p:sp>
        <p:nvSpPr>
          <p:cNvPr id="5" name="4 CuadroTexto"/>
          <p:cNvSpPr txBox="1"/>
          <p:nvPr/>
        </p:nvSpPr>
        <p:spPr>
          <a:xfrm>
            <a:off x="1517713" y="2539179"/>
            <a:ext cx="6109775" cy="1027204"/>
          </a:xfrm>
          <a:prstGeom prst="rect">
            <a:avLst/>
          </a:prstGeom>
          <a:solidFill>
            <a:srgbClr val="FFFF00"/>
          </a:solidFill>
        </p:spPr>
        <p:txBody>
          <a:bodyPr wrap="square" rtlCol="0">
            <a:spAutoFit/>
          </a:bodyPr>
          <a:lstStyle/>
          <a:p>
            <a:pPr algn="just">
              <a:lnSpc>
                <a:spcPct val="150000"/>
              </a:lnSpc>
            </a:pPr>
            <a:r>
              <a:rPr lang="es-MX" sz="1350" b="1" dirty="0">
                <a:latin typeface="Arial" panose="020B0604020202020204" pitchFamily="34" charset="0"/>
                <a:cs typeface="Arial" panose="020B0604020202020204" pitchFamily="34" charset="0"/>
              </a:rPr>
              <a:t>La demanda del juicio de inconformidad deberá presentarse dentro de los cuatro días contados a partir del día siguiente de que concluya la práctica de los cómputos:</a:t>
            </a:r>
          </a:p>
        </p:txBody>
      </p:sp>
    </p:spTree>
    <p:extLst>
      <p:ext uri="{BB962C8B-B14F-4D97-AF65-F5344CB8AC3E}">
        <p14:creationId xmlns:p14="http://schemas.microsoft.com/office/powerpoint/2010/main" val="1975626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287626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71450" y="914401"/>
            <a:ext cx="8058150" cy="738664"/>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JUICIO PARA LA PROTECCIÓN DE LOS DERECHOS POLÍTICOS-ELECTORALES DEL CIUDADANO</a:t>
            </a:r>
          </a:p>
        </p:txBody>
      </p:sp>
      <p:sp>
        <p:nvSpPr>
          <p:cNvPr id="4" name="3 CuadroTexto"/>
          <p:cNvSpPr txBox="1"/>
          <p:nvPr/>
        </p:nvSpPr>
        <p:spPr>
          <a:xfrm>
            <a:off x="3657600" y="1666101"/>
            <a:ext cx="2800350" cy="300082"/>
          </a:xfrm>
          <a:prstGeom prst="rect">
            <a:avLst/>
          </a:prstGeom>
          <a:solidFill>
            <a:srgbClr val="FFFF00"/>
          </a:solidFill>
        </p:spPr>
        <p:txBody>
          <a:bodyPr wrap="square" rtlCol="0">
            <a:spAutoFit/>
          </a:bodyPr>
          <a:lstStyle/>
          <a:p>
            <a:pPr algn="ctr"/>
            <a:r>
              <a:rPr lang="es-MX" sz="1350" dirty="0"/>
              <a:t>PROCEDE CUANDO:</a:t>
            </a:r>
          </a:p>
        </p:txBody>
      </p:sp>
      <p:sp>
        <p:nvSpPr>
          <p:cNvPr id="5" name="4 CuadroTexto"/>
          <p:cNvSpPr txBox="1"/>
          <p:nvPr/>
        </p:nvSpPr>
        <p:spPr>
          <a:xfrm>
            <a:off x="2686053" y="1943100"/>
            <a:ext cx="6081356" cy="3093154"/>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r>
              <a:rPr lang="es-MX" sz="1500" dirty="0">
                <a:latin typeface="Arial" panose="020B0604020202020204" pitchFamily="34" charset="0"/>
                <a:cs typeface="Arial" panose="020B0604020202020204" pitchFamily="34" charset="0"/>
              </a:rPr>
              <a:t>El ciudadano por sí mismo y en forma individual haga valer violaciones de sus derechos de:</a:t>
            </a:r>
          </a:p>
          <a:p>
            <a:pPr marL="214308" indent="-214308" algn="just">
              <a:lnSpc>
                <a:spcPct val="150000"/>
              </a:lnSpc>
              <a:buFontTx/>
              <a:buChar char="-"/>
            </a:pPr>
            <a:r>
              <a:rPr lang="es-MX" sz="1500" dirty="0">
                <a:latin typeface="Arial" panose="020B0604020202020204" pitchFamily="34" charset="0"/>
                <a:cs typeface="Arial" panose="020B0604020202020204" pitchFamily="34" charset="0"/>
              </a:rPr>
              <a:t>Votar y ser votado en las elecciones populares.</a:t>
            </a:r>
          </a:p>
          <a:p>
            <a:pPr marL="214308" indent="-214308" algn="just">
              <a:lnSpc>
                <a:spcPct val="150000"/>
              </a:lnSpc>
              <a:buFontTx/>
              <a:buChar char="-"/>
            </a:pPr>
            <a:r>
              <a:rPr lang="es-MX" sz="1500" dirty="0">
                <a:latin typeface="Arial" panose="020B0604020202020204" pitchFamily="34" charset="0"/>
                <a:cs typeface="Arial" panose="020B0604020202020204" pitchFamily="34" charset="0"/>
              </a:rPr>
              <a:t>Asociarse individualmente y libremente para tomar parte en la forma pacífica en los asuntos políticos.</a:t>
            </a:r>
          </a:p>
          <a:p>
            <a:pPr marL="214308" indent="-214308" algn="just">
              <a:lnSpc>
                <a:spcPct val="150000"/>
              </a:lnSpc>
              <a:buFontTx/>
              <a:buChar char="-"/>
            </a:pPr>
            <a:r>
              <a:rPr lang="es-MX" sz="1500" dirty="0">
                <a:latin typeface="Arial" panose="020B0604020202020204" pitchFamily="34" charset="0"/>
                <a:cs typeface="Arial" panose="020B0604020202020204" pitchFamily="34" charset="0"/>
              </a:rPr>
              <a:t>Afiliarse libre e individualmente a los partidos políticos.</a:t>
            </a:r>
          </a:p>
          <a:p>
            <a:pPr marL="214308" indent="-214308" algn="just">
              <a:lnSpc>
                <a:spcPct val="150000"/>
              </a:lnSpc>
              <a:buFontTx/>
              <a:buChar char="-"/>
            </a:pPr>
            <a:r>
              <a:rPr lang="es-MX" sz="1500" dirty="0">
                <a:latin typeface="Arial" panose="020B0604020202020204" pitchFamily="34" charset="0"/>
                <a:cs typeface="Arial" panose="020B0604020202020204" pitchFamily="34" charset="0"/>
              </a:rPr>
              <a:t>Cuando se afecte su derecho para integrar las autoridades electorales del Estado</a:t>
            </a:r>
          </a:p>
          <a:p>
            <a:pPr algn="just"/>
            <a:endParaRPr lang="es-MX" sz="1500" dirty="0">
              <a:latin typeface="Arial" panose="020B0604020202020204" pitchFamily="34" charset="0"/>
              <a:cs typeface="Arial" panose="020B0604020202020204" pitchFamily="34" charset="0"/>
            </a:endParaRPr>
          </a:p>
        </p:txBody>
      </p:sp>
      <p:sp>
        <p:nvSpPr>
          <p:cNvPr id="2" name="1 Nube"/>
          <p:cNvSpPr/>
          <p:nvPr/>
        </p:nvSpPr>
        <p:spPr>
          <a:xfrm rot="20578104">
            <a:off x="25022" y="1824934"/>
            <a:ext cx="2457450" cy="1319288"/>
          </a:xfrm>
          <a:prstGeom prst="cloud">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200" dirty="0">
                <a:latin typeface="Arial" panose="020B0604020202020204" pitchFamily="34" charset="0"/>
                <a:cs typeface="Arial" panose="020B0604020202020204" pitchFamily="34" charset="0"/>
              </a:rPr>
              <a:t>medio de impugnación que tiene el ciudadano para tutelar sus derechos políticos-electorales.</a:t>
            </a:r>
          </a:p>
        </p:txBody>
      </p:sp>
      <p:sp>
        <p:nvSpPr>
          <p:cNvPr id="7" name="6 Rectángulo redondeado"/>
          <p:cNvSpPr/>
          <p:nvPr/>
        </p:nvSpPr>
        <p:spPr>
          <a:xfrm>
            <a:off x="857250" y="5292384"/>
            <a:ext cx="1657350" cy="422616"/>
          </a:xfrm>
          <a:prstGeom prst="round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PROCEDENCIA</a:t>
            </a:r>
          </a:p>
        </p:txBody>
      </p:sp>
      <p:sp>
        <p:nvSpPr>
          <p:cNvPr id="8" name="7 Abrir llave"/>
          <p:cNvSpPr/>
          <p:nvPr/>
        </p:nvSpPr>
        <p:spPr>
          <a:xfrm>
            <a:off x="2708031" y="5106035"/>
            <a:ext cx="514350" cy="72327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sz="1350"/>
          </a:p>
        </p:txBody>
      </p:sp>
      <p:sp>
        <p:nvSpPr>
          <p:cNvPr id="9" name="8 CuadroTexto"/>
          <p:cNvSpPr txBox="1"/>
          <p:nvPr/>
        </p:nvSpPr>
        <p:spPr>
          <a:xfrm>
            <a:off x="3229571" y="5136805"/>
            <a:ext cx="2686050" cy="715581"/>
          </a:xfrm>
          <a:prstGeom prst="rect">
            <a:avLst/>
          </a:prstGeom>
          <a:noFill/>
        </p:spPr>
        <p:txBody>
          <a:bodyPr wrap="square" rtlCol="0">
            <a:spAutoFit/>
          </a:bodyPr>
          <a:lstStyle/>
          <a:p>
            <a:pPr marL="214308" indent="-214308">
              <a:buFont typeface="Arial" panose="020B0604020202020204" pitchFamily="34" charset="0"/>
              <a:buChar char="•"/>
            </a:pPr>
            <a:r>
              <a:rPr lang="es-MX" sz="1350" dirty="0">
                <a:latin typeface="Arial" panose="020B0604020202020204" pitchFamily="34" charset="0"/>
                <a:cs typeface="Arial" panose="020B0604020202020204" pitchFamily="34" charset="0"/>
              </a:rPr>
              <a:t>Fuera del proceso electoral</a:t>
            </a:r>
          </a:p>
          <a:p>
            <a:pPr marL="214308" indent="-214308">
              <a:buFont typeface="Arial" panose="020B0604020202020204" pitchFamily="34" charset="0"/>
              <a:buChar char="•"/>
            </a:pPr>
            <a:endParaRPr lang="es-MX" sz="1350"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s-MX" sz="1350" dirty="0">
                <a:latin typeface="Arial" panose="020B0604020202020204" pitchFamily="34" charset="0"/>
                <a:cs typeface="Arial" panose="020B0604020202020204" pitchFamily="34" charset="0"/>
              </a:rPr>
              <a:t>Durante el proceso electoral</a:t>
            </a:r>
          </a:p>
        </p:txBody>
      </p:sp>
      <p:sp>
        <p:nvSpPr>
          <p:cNvPr id="10" name="9 Nube"/>
          <p:cNvSpPr/>
          <p:nvPr/>
        </p:nvSpPr>
        <p:spPr>
          <a:xfrm>
            <a:off x="6743704" y="5357039"/>
            <a:ext cx="1085849" cy="5429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72-75 LMIMEET</a:t>
            </a:r>
          </a:p>
        </p:txBody>
      </p:sp>
      <p:pic>
        <p:nvPicPr>
          <p:cNvPr id="11" name="Gráfico 7" descr="Flecha: curva ligera">
            <a:extLst>
              <a:ext uri="{FF2B5EF4-FFF2-40B4-BE49-F238E27FC236}">
                <a16:creationId xmlns:a16="http://schemas.microsoft.com/office/drawing/2014/main" xmlns="" id="{928032B4-BB6C-404E-AFEB-90655A65B4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796003">
            <a:off x="8015916" y="5185601"/>
            <a:ext cx="881087" cy="685800"/>
          </a:xfrm>
          <a:prstGeom prst="rect">
            <a:avLst/>
          </a:prstGeom>
        </p:spPr>
      </p:pic>
    </p:spTree>
    <p:extLst>
      <p:ext uri="{BB962C8B-B14F-4D97-AF65-F5344CB8AC3E}">
        <p14:creationId xmlns:p14="http://schemas.microsoft.com/office/powerpoint/2010/main" val="279337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Nube"/>
          <p:cNvSpPr/>
          <p:nvPr/>
        </p:nvSpPr>
        <p:spPr>
          <a:xfrm>
            <a:off x="2834641" y="877472"/>
            <a:ext cx="3028950" cy="800100"/>
          </a:xfrm>
          <a:prstGeom prst="cloud">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latin typeface="Arial" panose="020B0604020202020204" pitchFamily="34" charset="0"/>
                <a:cs typeface="Arial" panose="020B0604020202020204" pitchFamily="34" charset="0"/>
              </a:rPr>
              <a:t>Sentencias</a:t>
            </a:r>
          </a:p>
        </p:txBody>
      </p:sp>
      <p:graphicFrame>
        <p:nvGraphicFramePr>
          <p:cNvPr id="2" name="1 Diagrama"/>
          <p:cNvGraphicFramePr/>
          <p:nvPr>
            <p:extLst>
              <p:ext uri="{D42A27DB-BD31-4B8C-83A1-F6EECF244321}">
                <p14:modId xmlns:p14="http://schemas.microsoft.com/office/powerpoint/2010/main" val="66334930"/>
              </p:ext>
            </p:extLst>
          </p:nvPr>
        </p:nvGraphicFramePr>
        <p:xfrm>
          <a:off x="1476972" y="1885952"/>
          <a:ext cx="6924080" cy="300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1257300" y="5040090"/>
            <a:ext cx="1657350" cy="609746"/>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AUTORIDAD COMPETENTE</a:t>
            </a:r>
          </a:p>
        </p:txBody>
      </p:sp>
      <p:sp>
        <p:nvSpPr>
          <p:cNvPr id="6" name="5 CuadroTexto"/>
          <p:cNvSpPr txBox="1"/>
          <p:nvPr/>
        </p:nvSpPr>
        <p:spPr>
          <a:xfrm>
            <a:off x="4295483" y="5111578"/>
            <a:ext cx="302895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dirty="0">
                <a:latin typeface="Arial" panose="020B0604020202020204" pitchFamily="34" charset="0"/>
                <a:cs typeface="Arial" panose="020B0604020202020204" pitchFamily="34" charset="0"/>
              </a:rPr>
              <a:t>TRIBUNAL ELECTORAL</a:t>
            </a:r>
          </a:p>
        </p:txBody>
      </p:sp>
      <p:cxnSp>
        <p:nvCxnSpPr>
          <p:cNvPr id="7" name="6 Conector recto de flecha"/>
          <p:cNvCxnSpPr/>
          <p:nvPr/>
        </p:nvCxnSpPr>
        <p:spPr>
          <a:xfrm>
            <a:off x="3348848" y="5367820"/>
            <a:ext cx="6286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88757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7250"/>
            <a:ext cx="914995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71450" y="914401"/>
            <a:ext cx="8058150" cy="738664"/>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JUICIO PARA DIRIMIR LOS CONFLICTOS </a:t>
            </a:r>
            <a:r>
              <a:rPr lang="es-MX" sz="2100" b="1" dirty="0">
                <a:solidFill>
                  <a:schemeClr val="bg1"/>
                </a:solidFill>
                <a:latin typeface="Arial" panose="020B0604020202020204" pitchFamily="34" charset="0"/>
                <a:cs typeface="Arial" panose="020B0604020202020204" pitchFamily="34" charset="0"/>
              </a:rPr>
              <a:t>O DIFERENCIAS </a:t>
            </a:r>
            <a:r>
              <a:rPr lang="es-MX" sz="2100" b="1" dirty="0">
                <a:solidFill>
                  <a:schemeClr val="bg1"/>
                </a:solidFill>
                <a:latin typeface="Arial" panose="020B0604020202020204" pitchFamily="34" charset="0"/>
                <a:cs typeface="Arial" panose="020B0604020202020204" pitchFamily="34" charset="0"/>
              </a:rPr>
              <a:t>LABORALES</a:t>
            </a:r>
          </a:p>
        </p:txBody>
      </p:sp>
      <p:sp>
        <p:nvSpPr>
          <p:cNvPr id="2" name="1 CuadroTexto"/>
          <p:cNvSpPr txBox="1"/>
          <p:nvPr/>
        </p:nvSpPr>
        <p:spPr>
          <a:xfrm>
            <a:off x="756139" y="1768305"/>
            <a:ext cx="7372350" cy="71558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El Pleno del Tribunal Electoral será competente para resolver en única instancia, las diferencias laborales que se susciten con sus trabajadores, así como los trabajadores del Instituto Estatal. </a:t>
            </a:r>
          </a:p>
        </p:txBody>
      </p:sp>
      <p:sp>
        <p:nvSpPr>
          <p:cNvPr id="4" name="3 Pergamino vertical"/>
          <p:cNvSpPr/>
          <p:nvPr/>
        </p:nvSpPr>
        <p:spPr>
          <a:xfrm>
            <a:off x="184638" y="2551531"/>
            <a:ext cx="3771900" cy="3446585"/>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endParaRPr lang="es-MX" sz="1200" b="1" dirty="0">
              <a:latin typeface="Arial" panose="020B0604020202020204" pitchFamily="34" charset="0"/>
              <a:cs typeface="Arial" panose="020B0604020202020204" pitchFamily="34" charset="0"/>
            </a:endParaRPr>
          </a:p>
          <a:p>
            <a:pPr algn="ctr">
              <a:lnSpc>
                <a:spcPct val="150000"/>
              </a:lnSpc>
            </a:pPr>
            <a:r>
              <a:rPr lang="es-MX" sz="1200" b="1" dirty="0">
                <a:latin typeface="Arial" panose="020B0604020202020204" pitchFamily="34" charset="0"/>
                <a:cs typeface="Arial" panose="020B0604020202020204" pitchFamily="34" charset="0"/>
              </a:rPr>
              <a:t>Supletoriedad:</a:t>
            </a:r>
          </a:p>
          <a:p>
            <a:pPr marL="257168" indent="-257168" algn="just">
              <a:lnSpc>
                <a:spcPct val="150000"/>
              </a:lnSpc>
              <a:buAutoNum type="alphaLcParenR"/>
            </a:pPr>
            <a:r>
              <a:rPr lang="es-MX" sz="1050" dirty="0">
                <a:latin typeface="Arial" panose="020B0604020202020204" pitchFamily="34" charset="0"/>
                <a:cs typeface="Arial" panose="020B0604020202020204" pitchFamily="34" charset="0"/>
              </a:rPr>
              <a:t>La Ley de los Trabajadores al Servicio del Estado.</a:t>
            </a:r>
          </a:p>
          <a:p>
            <a:pPr marL="257168" indent="-257168" algn="just">
              <a:lnSpc>
                <a:spcPct val="150000"/>
              </a:lnSpc>
              <a:buAutoNum type="alphaLcParenR"/>
            </a:pPr>
            <a:r>
              <a:rPr lang="es-MX" sz="1050" dirty="0">
                <a:latin typeface="Arial" panose="020B0604020202020204" pitchFamily="34" charset="0"/>
                <a:cs typeface="Arial" panose="020B0604020202020204" pitchFamily="34" charset="0"/>
              </a:rPr>
              <a:t>La Ley Federal de los Trabajadores al Servicio del Estado.</a:t>
            </a:r>
          </a:p>
          <a:p>
            <a:pPr marL="257168" indent="-257168" algn="just">
              <a:lnSpc>
                <a:spcPct val="150000"/>
              </a:lnSpc>
              <a:buAutoNum type="alphaLcParenR"/>
            </a:pPr>
            <a:r>
              <a:rPr lang="es-MX" sz="1050" dirty="0">
                <a:latin typeface="Arial" panose="020B0604020202020204" pitchFamily="34" charset="0"/>
                <a:cs typeface="Arial" panose="020B0604020202020204" pitchFamily="34" charset="0"/>
              </a:rPr>
              <a:t>La Ley Federal del Trabajo </a:t>
            </a:r>
          </a:p>
          <a:p>
            <a:pPr marL="257168" indent="-257168" algn="just">
              <a:lnSpc>
                <a:spcPct val="150000"/>
              </a:lnSpc>
              <a:buAutoNum type="alphaLcParenR"/>
            </a:pPr>
            <a:r>
              <a:rPr lang="es-MX" sz="1050" dirty="0">
                <a:latin typeface="Arial" panose="020B0604020202020204" pitchFamily="34" charset="0"/>
                <a:cs typeface="Arial" panose="020B0604020202020204" pitchFamily="34" charset="0"/>
              </a:rPr>
              <a:t>El Código Federal de Procedimientos Civiles. </a:t>
            </a:r>
          </a:p>
          <a:p>
            <a:pPr marL="257168" indent="-257168" algn="just">
              <a:lnSpc>
                <a:spcPct val="150000"/>
              </a:lnSpc>
              <a:buAutoNum type="alphaLcParenR"/>
            </a:pPr>
            <a:r>
              <a:rPr lang="es-MX" sz="1050" dirty="0">
                <a:latin typeface="Arial" panose="020B0604020202020204" pitchFamily="34" charset="0"/>
                <a:cs typeface="Arial" panose="020B0604020202020204" pitchFamily="34" charset="0"/>
              </a:rPr>
              <a:t>El Código de Procedimientos Civiles para el 	Estado de Tabasco.</a:t>
            </a:r>
          </a:p>
          <a:p>
            <a:pPr marL="257168" indent="-257168" algn="just">
              <a:lnSpc>
                <a:spcPct val="150000"/>
              </a:lnSpc>
              <a:buAutoNum type="alphaLcParenR"/>
            </a:pPr>
            <a:r>
              <a:rPr lang="es-MX" sz="1050" dirty="0">
                <a:latin typeface="Arial" panose="020B0604020202020204" pitchFamily="34" charset="0"/>
                <a:cs typeface="Arial" panose="020B0604020202020204" pitchFamily="34" charset="0"/>
              </a:rPr>
              <a:t>Los Principios Generales de Derecho</a:t>
            </a:r>
          </a:p>
          <a:p>
            <a:pPr marL="257168" indent="-257168" algn="just">
              <a:lnSpc>
                <a:spcPct val="150000"/>
              </a:lnSpc>
              <a:buAutoNum type="alphaLcParenR"/>
            </a:pPr>
            <a:r>
              <a:rPr lang="es-MX" sz="1050" dirty="0">
                <a:latin typeface="Arial" panose="020B0604020202020204" pitchFamily="34" charset="0"/>
                <a:cs typeface="Arial" panose="020B0604020202020204" pitchFamily="34" charset="0"/>
              </a:rPr>
              <a:t>La Equidad.</a:t>
            </a:r>
          </a:p>
        </p:txBody>
      </p:sp>
      <p:sp>
        <p:nvSpPr>
          <p:cNvPr id="5" name="4 CuadroTexto"/>
          <p:cNvSpPr txBox="1"/>
          <p:nvPr/>
        </p:nvSpPr>
        <p:spPr>
          <a:xfrm>
            <a:off x="4516638" y="2631835"/>
            <a:ext cx="3712964" cy="507831"/>
          </a:xfrm>
          <a:prstGeom prst="rect">
            <a:avLst/>
          </a:prstGeom>
          <a:solidFill>
            <a:srgbClr val="FFFF00"/>
          </a:solidFill>
        </p:spPr>
        <p:txBody>
          <a:bodyPr wrap="square" rtlCol="0">
            <a:spAutoFit/>
          </a:bodyPr>
          <a:lstStyle/>
          <a:p>
            <a:pPr algn="ctr"/>
            <a:r>
              <a:rPr lang="es-MX" sz="1350" dirty="0"/>
              <a:t>PARTES EN EL PROCEDIMIENTO DE CONTROVERSIA LABORAL:</a:t>
            </a:r>
          </a:p>
        </p:txBody>
      </p:sp>
      <p:cxnSp>
        <p:nvCxnSpPr>
          <p:cNvPr id="7" name="6 Conector recto"/>
          <p:cNvCxnSpPr/>
          <p:nvPr/>
        </p:nvCxnSpPr>
        <p:spPr>
          <a:xfrm>
            <a:off x="6373118" y="3116585"/>
            <a:ext cx="0" cy="369571"/>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flipV="1">
            <a:off x="4455506" y="3458771"/>
            <a:ext cx="3686175" cy="54769"/>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13 Conector recto"/>
          <p:cNvCxnSpPr/>
          <p:nvPr/>
        </p:nvCxnSpPr>
        <p:spPr>
          <a:xfrm>
            <a:off x="4455503" y="3513534"/>
            <a:ext cx="0" cy="2012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15 Conector recto"/>
          <p:cNvCxnSpPr/>
          <p:nvPr/>
        </p:nvCxnSpPr>
        <p:spPr>
          <a:xfrm>
            <a:off x="8128489" y="3458765"/>
            <a:ext cx="0" cy="201216"/>
          </a:xfrm>
          <a:prstGeom prst="line">
            <a:avLst/>
          </a:prstGeom>
        </p:spPr>
        <p:style>
          <a:lnRef idx="3">
            <a:schemeClr val="accent2"/>
          </a:lnRef>
          <a:fillRef idx="0">
            <a:schemeClr val="accent2"/>
          </a:fillRef>
          <a:effectRef idx="2">
            <a:schemeClr val="accent2"/>
          </a:effectRef>
          <a:fontRef idx="minor">
            <a:schemeClr val="tx1"/>
          </a:fontRef>
        </p:style>
      </p:cxnSp>
      <p:sp>
        <p:nvSpPr>
          <p:cNvPr id="15" name="14 CuadroTexto"/>
          <p:cNvSpPr txBox="1"/>
          <p:nvPr/>
        </p:nvSpPr>
        <p:spPr>
          <a:xfrm>
            <a:off x="3884003" y="3714752"/>
            <a:ext cx="1143000" cy="2308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900" dirty="0">
                <a:latin typeface="Arial" panose="020B0604020202020204" pitchFamily="34" charset="0"/>
                <a:cs typeface="Arial" panose="020B0604020202020204" pitchFamily="34" charset="0"/>
              </a:rPr>
              <a:t>EL TRABAJADOR</a:t>
            </a:r>
          </a:p>
        </p:txBody>
      </p:sp>
      <p:sp>
        <p:nvSpPr>
          <p:cNvPr id="18" name="17 CuadroTexto"/>
          <p:cNvSpPr txBox="1"/>
          <p:nvPr/>
        </p:nvSpPr>
        <p:spPr>
          <a:xfrm>
            <a:off x="5715000" y="3659983"/>
            <a:ext cx="2914650"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900" dirty="0">
                <a:latin typeface="Arial" panose="020B0604020202020204" pitchFamily="34" charset="0"/>
                <a:cs typeface="Arial" panose="020B0604020202020204" pitchFamily="34" charset="0"/>
              </a:rPr>
              <a:t>ÓRGANO SEÑALADO COMO RESPONSABLE</a:t>
            </a:r>
          </a:p>
          <a:p>
            <a:pPr algn="ctr"/>
            <a:r>
              <a:rPr lang="es-MX" sz="900" b="1" dirty="0">
                <a:latin typeface="Arial" panose="020B0604020202020204" pitchFamily="34" charset="0"/>
                <a:cs typeface="Arial" panose="020B0604020202020204" pitchFamily="34" charset="0"/>
              </a:rPr>
              <a:t>TET</a:t>
            </a:r>
            <a:r>
              <a:rPr lang="es-MX" sz="900" dirty="0">
                <a:latin typeface="Arial" panose="020B0604020202020204" pitchFamily="34" charset="0"/>
                <a:cs typeface="Arial" panose="020B0604020202020204" pitchFamily="34" charset="0"/>
              </a:rPr>
              <a:t> o </a:t>
            </a:r>
            <a:r>
              <a:rPr lang="es-MX" sz="900" b="1" dirty="0">
                <a:latin typeface="Arial" panose="020B0604020202020204" pitchFamily="34" charset="0"/>
                <a:cs typeface="Arial" panose="020B0604020202020204" pitchFamily="34" charset="0"/>
              </a:rPr>
              <a:t>IEPCT</a:t>
            </a:r>
            <a:r>
              <a:rPr lang="es-MX" sz="900" dirty="0">
                <a:latin typeface="Arial" panose="020B0604020202020204" pitchFamily="34" charset="0"/>
                <a:cs typeface="Arial" panose="020B0604020202020204" pitchFamily="34" charset="0"/>
              </a:rPr>
              <a:t>.</a:t>
            </a:r>
          </a:p>
        </p:txBody>
      </p:sp>
      <p:cxnSp>
        <p:nvCxnSpPr>
          <p:cNvPr id="19" name="18 Conector recto"/>
          <p:cNvCxnSpPr/>
          <p:nvPr/>
        </p:nvCxnSpPr>
        <p:spPr>
          <a:xfrm>
            <a:off x="4455503" y="3928106"/>
            <a:ext cx="0" cy="201216"/>
          </a:xfrm>
          <a:prstGeom prst="line">
            <a:avLst/>
          </a:prstGeom>
        </p:spPr>
        <p:style>
          <a:lnRef idx="3">
            <a:schemeClr val="accent2"/>
          </a:lnRef>
          <a:fillRef idx="0">
            <a:schemeClr val="accent2"/>
          </a:fillRef>
          <a:effectRef idx="2">
            <a:schemeClr val="accent2"/>
          </a:effectRef>
          <a:fontRef idx="minor">
            <a:schemeClr val="tx1"/>
          </a:fontRef>
        </p:style>
      </p:cxnSp>
      <p:sp>
        <p:nvSpPr>
          <p:cNvPr id="17" name="16 CuadroTexto"/>
          <p:cNvSpPr txBox="1"/>
          <p:nvPr/>
        </p:nvSpPr>
        <p:spPr>
          <a:xfrm>
            <a:off x="3771900" y="4129326"/>
            <a:ext cx="1657350" cy="156966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1200" dirty="0">
                <a:latin typeface="Arial" panose="020B0604020202020204" pitchFamily="34" charset="0"/>
                <a:cs typeface="Arial" panose="020B0604020202020204" pitchFamily="34" charset="0"/>
              </a:rPr>
              <a:t>Será el afectado por el acto o resolución impugnada, quien podrá actuar personalmente o por conducto de representante legal autorizado.</a:t>
            </a:r>
          </a:p>
        </p:txBody>
      </p:sp>
      <p:cxnSp>
        <p:nvCxnSpPr>
          <p:cNvPr id="21" name="20 Conector recto"/>
          <p:cNvCxnSpPr/>
          <p:nvPr/>
        </p:nvCxnSpPr>
        <p:spPr>
          <a:xfrm>
            <a:off x="7258050" y="4006230"/>
            <a:ext cx="0" cy="201216"/>
          </a:xfrm>
          <a:prstGeom prst="line">
            <a:avLst/>
          </a:prstGeom>
        </p:spPr>
        <p:style>
          <a:lnRef idx="3">
            <a:schemeClr val="accent2"/>
          </a:lnRef>
          <a:fillRef idx="0">
            <a:schemeClr val="accent2"/>
          </a:fillRef>
          <a:effectRef idx="2">
            <a:schemeClr val="accent2"/>
          </a:effectRef>
          <a:fontRef idx="minor">
            <a:schemeClr val="tx1"/>
          </a:fontRef>
        </p:style>
      </p:cxnSp>
      <p:sp>
        <p:nvSpPr>
          <p:cNvPr id="22" name="21 CuadroTexto"/>
          <p:cNvSpPr txBox="1"/>
          <p:nvPr/>
        </p:nvSpPr>
        <p:spPr>
          <a:xfrm>
            <a:off x="6326522" y="4207448"/>
            <a:ext cx="1815159" cy="156966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200" dirty="0">
                <a:latin typeface="Arial" panose="020B0604020202020204" pitchFamily="34" charset="0"/>
                <a:cs typeface="Arial" panose="020B0604020202020204" pitchFamily="34" charset="0"/>
              </a:rPr>
              <a:t>Por conducto de su presidente, apoderados designados mediante instrumento notarial o mediante simple oficio en el que se le asigne tal carácter según corresponda.</a:t>
            </a:r>
          </a:p>
        </p:txBody>
      </p:sp>
      <p:pic>
        <p:nvPicPr>
          <p:cNvPr id="20" name="Gráfico 7" descr="Flecha: curva ligera">
            <a:extLst>
              <a:ext uri="{FF2B5EF4-FFF2-40B4-BE49-F238E27FC236}">
                <a16:creationId xmlns:a16="http://schemas.microsoft.com/office/drawing/2014/main" xmlns="" id="{928032B4-BB6C-404E-AFEB-90655A65B4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796003">
            <a:off x="8297077" y="5411123"/>
            <a:ext cx="881087" cy="685800"/>
          </a:xfrm>
          <a:prstGeom prst="rect">
            <a:avLst/>
          </a:prstGeom>
        </p:spPr>
      </p:pic>
      <p:sp>
        <p:nvSpPr>
          <p:cNvPr id="23" name="22 Nube"/>
          <p:cNvSpPr/>
          <p:nvPr/>
        </p:nvSpPr>
        <p:spPr>
          <a:xfrm>
            <a:off x="8218256" y="5049248"/>
            <a:ext cx="822795" cy="62665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825" dirty="0">
                <a:latin typeface="Arial" panose="020B0604020202020204" pitchFamily="34" charset="0"/>
                <a:cs typeface="Arial" panose="020B0604020202020204" pitchFamily="34" charset="0"/>
              </a:rPr>
              <a:t>ART. 76 LMIMEET</a:t>
            </a:r>
          </a:p>
        </p:txBody>
      </p:sp>
    </p:spTree>
    <p:extLst>
      <p:ext uri="{BB962C8B-B14F-4D97-AF65-F5344CB8AC3E}">
        <p14:creationId xmlns:p14="http://schemas.microsoft.com/office/powerpoint/2010/main" val="3379755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 y="857250"/>
            <a:ext cx="914995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429000" y="914400"/>
            <a:ext cx="4686300" cy="4154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SUSTANCIACIÓN DEL JLI</a:t>
            </a:r>
          </a:p>
        </p:txBody>
      </p:sp>
      <p:sp>
        <p:nvSpPr>
          <p:cNvPr id="4" name="CuadroTexto 3"/>
          <p:cNvSpPr txBox="1"/>
          <p:nvPr/>
        </p:nvSpPr>
        <p:spPr>
          <a:xfrm>
            <a:off x="412445" y="1738702"/>
            <a:ext cx="1314450" cy="5078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sz="1350" dirty="0"/>
              <a:t>El trabajador promueve </a:t>
            </a:r>
          </a:p>
        </p:txBody>
      </p:sp>
      <p:sp>
        <p:nvSpPr>
          <p:cNvPr id="5" name="Abrir llave 4"/>
          <p:cNvSpPr/>
          <p:nvPr/>
        </p:nvSpPr>
        <p:spPr>
          <a:xfrm>
            <a:off x="1894213" y="1452950"/>
            <a:ext cx="400050" cy="9144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sz="1350"/>
          </a:p>
        </p:txBody>
      </p:sp>
      <p:sp>
        <p:nvSpPr>
          <p:cNvPr id="6" name="CuadroTexto 5"/>
          <p:cNvSpPr txBox="1"/>
          <p:nvPr/>
        </p:nvSpPr>
        <p:spPr>
          <a:xfrm>
            <a:off x="2228850" y="1600203"/>
            <a:ext cx="1885950" cy="715581"/>
          </a:xfrm>
          <a:prstGeom prst="rect">
            <a:avLst/>
          </a:prstGeom>
          <a:noFill/>
        </p:spPr>
        <p:txBody>
          <a:bodyPr wrap="square" rtlCol="0">
            <a:spAutoFit/>
          </a:bodyPr>
          <a:lstStyle/>
          <a:p>
            <a:pPr marL="214308" indent="-214308" algn="just">
              <a:buFont typeface="Arial" panose="020B0604020202020204" pitchFamily="34" charset="0"/>
              <a:buChar char="•"/>
            </a:pPr>
            <a:r>
              <a:rPr lang="es-MX" sz="1350" dirty="0"/>
              <a:t>Personalmente.</a:t>
            </a:r>
          </a:p>
          <a:p>
            <a:pPr marL="214308" indent="-214308" algn="just">
              <a:buFont typeface="Arial" panose="020B0604020202020204" pitchFamily="34" charset="0"/>
              <a:buChar char="•"/>
            </a:pPr>
            <a:r>
              <a:rPr lang="es-MX" sz="1350" dirty="0"/>
              <a:t>Por conducto de su representante.</a:t>
            </a:r>
          </a:p>
        </p:txBody>
      </p:sp>
      <p:cxnSp>
        <p:nvCxnSpPr>
          <p:cNvPr id="8" name="Conector recto de flecha 7"/>
          <p:cNvCxnSpPr/>
          <p:nvPr/>
        </p:nvCxnSpPr>
        <p:spPr>
          <a:xfrm>
            <a:off x="4400550" y="1981073"/>
            <a:ext cx="1143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CuadroTexto 8"/>
          <p:cNvSpPr txBox="1"/>
          <p:nvPr/>
        </p:nvSpPr>
        <p:spPr>
          <a:xfrm>
            <a:off x="4629153" y="1728174"/>
            <a:ext cx="798314" cy="300082"/>
          </a:xfrm>
          <a:prstGeom prst="rect">
            <a:avLst/>
          </a:prstGeom>
          <a:noFill/>
        </p:spPr>
        <p:txBody>
          <a:bodyPr wrap="square" rtlCol="0">
            <a:spAutoFit/>
          </a:bodyPr>
          <a:lstStyle/>
          <a:p>
            <a:r>
              <a:rPr lang="es-MX" sz="1350" dirty="0"/>
              <a:t>plazo</a:t>
            </a:r>
          </a:p>
        </p:txBody>
      </p:sp>
      <p:sp>
        <p:nvSpPr>
          <p:cNvPr id="10" name="CuadroTexto 9"/>
          <p:cNvSpPr txBox="1"/>
          <p:nvPr/>
        </p:nvSpPr>
        <p:spPr>
          <a:xfrm>
            <a:off x="5631656" y="1530953"/>
            <a:ext cx="1714500" cy="11310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350" dirty="0"/>
              <a:t>15 días hábiles de que se le haya notificado o que tenga conocimiento del acto. </a:t>
            </a:r>
          </a:p>
        </p:txBody>
      </p:sp>
      <p:sp>
        <p:nvSpPr>
          <p:cNvPr id="11" name="Rectángulo 10"/>
          <p:cNvSpPr/>
          <p:nvPr/>
        </p:nvSpPr>
        <p:spPr>
          <a:xfrm>
            <a:off x="412446" y="3119042"/>
            <a:ext cx="1351288" cy="800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MX" sz="1350" dirty="0"/>
              <a:t>La sustanciación estará a cargo de una comisión </a:t>
            </a:r>
            <a:r>
              <a:rPr lang="es-MX" sz="1350" dirty="0" err="1"/>
              <a:t>Sustanciadorada</a:t>
            </a:r>
            <a:endParaRPr lang="es-MX" sz="1350" dirty="0"/>
          </a:p>
        </p:txBody>
      </p:sp>
      <p:cxnSp>
        <p:nvCxnSpPr>
          <p:cNvPr id="13" name="Conector recto de flecha 12"/>
          <p:cNvCxnSpPr/>
          <p:nvPr/>
        </p:nvCxnSpPr>
        <p:spPr>
          <a:xfrm>
            <a:off x="1069670" y="4000500"/>
            <a:ext cx="0" cy="457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Rectángulo 13"/>
          <p:cNvSpPr/>
          <p:nvPr/>
        </p:nvSpPr>
        <p:spPr>
          <a:xfrm>
            <a:off x="254669" y="4554489"/>
            <a:ext cx="2286000" cy="10287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14308" indent="-214308" algn="just">
              <a:buFontTx/>
              <a:buChar char="-"/>
            </a:pPr>
            <a:r>
              <a:rPr lang="es-MX" sz="1350" dirty="0"/>
              <a:t>Un Magistrado.</a:t>
            </a:r>
          </a:p>
          <a:p>
            <a:pPr marL="214308" indent="-214308" algn="just">
              <a:buFontTx/>
              <a:buChar char="-"/>
            </a:pPr>
            <a:r>
              <a:rPr lang="es-MX" sz="1350" dirty="0"/>
              <a:t>Un </a:t>
            </a:r>
            <a:r>
              <a:rPr lang="es-MX" sz="1350" dirty="0"/>
              <a:t>Juez </a:t>
            </a:r>
            <a:r>
              <a:rPr lang="es-MX" sz="1350" dirty="0"/>
              <a:t>Instructor.</a:t>
            </a:r>
          </a:p>
          <a:p>
            <a:pPr marL="214308" indent="-214308" algn="just">
              <a:buFontTx/>
              <a:buChar char="-"/>
            </a:pPr>
            <a:r>
              <a:rPr lang="es-MX" sz="1350" dirty="0"/>
              <a:t>Secretario </a:t>
            </a:r>
            <a:r>
              <a:rPr lang="es-MX" sz="1350" dirty="0"/>
              <a:t>General de Acuerdos.</a:t>
            </a:r>
          </a:p>
        </p:txBody>
      </p:sp>
      <p:sp>
        <p:nvSpPr>
          <p:cNvPr id="15" name="Rectángulo 14"/>
          <p:cNvSpPr/>
          <p:nvPr/>
        </p:nvSpPr>
        <p:spPr>
          <a:xfrm>
            <a:off x="3629920" y="2742033"/>
            <a:ext cx="1887736" cy="3758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350" dirty="0"/>
              <a:t>Demanda irregular</a:t>
            </a:r>
          </a:p>
        </p:txBody>
      </p:sp>
      <p:cxnSp>
        <p:nvCxnSpPr>
          <p:cNvPr id="17" name="Conector recto de flecha 16"/>
          <p:cNvCxnSpPr/>
          <p:nvPr/>
        </p:nvCxnSpPr>
        <p:spPr>
          <a:xfrm>
            <a:off x="4629150" y="3200406"/>
            <a:ext cx="0" cy="2309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CuadroTexto 17"/>
          <p:cNvSpPr txBox="1"/>
          <p:nvPr/>
        </p:nvSpPr>
        <p:spPr>
          <a:xfrm>
            <a:off x="3657600" y="3485544"/>
            <a:ext cx="1885950"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350" dirty="0"/>
              <a:t>Se previene al actor (termino de 48 horas)</a:t>
            </a:r>
          </a:p>
        </p:txBody>
      </p:sp>
      <p:sp>
        <p:nvSpPr>
          <p:cNvPr id="19" name="Rectángulo 18"/>
          <p:cNvSpPr/>
          <p:nvPr/>
        </p:nvSpPr>
        <p:spPr>
          <a:xfrm>
            <a:off x="2864651" y="4367438"/>
            <a:ext cx="1467902" cy="3000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MX" sz="1350" dirty="0"/>
              <a:t>Cumplir requisitos</a:t>
            </a:r>
          </a:p>
        </p:txBody>
      </p:sp>
      <p:sp>
        <p:nvSpPr>
          <p:cNvPr id="20" name="Rectángulo 19"/>
          <p:cNvSpPr/>
          <p:nvPr/>
        </p:nvSpPr>
        <p:spPr>
          <a:xfrm>
            <a:off x="4924391" y="4375114"/>
            <a:ext cx="1677960" cy="3000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MX" sz="1350" dirty="0"/>
              <a:t>Esclarecer los </a:t>
            </a:r>
            <a:r>
              <a:rPr lang="es-MX" sz="1350" dirty="0"/>
              <a:t>hechos</a:t>
            </a:r>
            <a:endParaRPr lang="es-MX" sz="1350" dirty="0"/>
          </a:p>
        </p:txBody>
      </p:sp>
      <p:cxnSp>
        <p:nvCxnSpPr>
          <p:cNvPr id="23" name="Conector recto 22"/>
          <p:cNvCxnSpPr/>
          <p:nvPr/>
        </p:nvCxnSpPr>
        <p:spPr>
          <a:xfrm>
            <a:off x="4629150" y="4000500"/>
            <a:ext cx="0" cy="171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Conector recto 25"/>
          <p:cNvCxnSpPr/>
          <p:nvPr/>
        </p:nvCxnSpPr>
        <p:spPr>
          <a:xfrm>
            <a:off x="3564914" y="4171950"/>
            <a:ext cx="21717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Conector recto 27"/>
          <p:cNvCxnSpPr/>
          <p:nvPr/>
        </p:nvCxnSpPr>
        <p:spPr>
          <a:xfrm>
            <a:off x="3564914" y="4171950"/>
            <a:ext cx="0" cy="171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Conector recto 28"/>
          <p:cNvCxnSpPr/>
          <p:nvPr/>
        </p:nvCxnSpPr>
        <p:spPr>
          <a:xfrm>
            <a:off x="5736614" y="4171950"/>
            <a:ext cx="0" cy="171450"/>
          </a:xfrm>
          <a:prstGeom prst="line">
            <a:avLst/>
          </a:prstGeom>
        </p:spPr>
        <p:style>
          <a:lnRef idx="3">
            <a:schemeClr val="accent2"/>
          </a:lnRef>
          <a:fillRef idx="0">
            <a:schemeClr val="accent2"/>
          </a:fillRef>
          <a:effectRef idx="2">
            <a:schemeClr val="accent2"/>
          </a:effectRef>
          <a:fontRef idx="minor">
            <a:schemeClr val="tx1"/>
          </a:fontRef>
        </p:style>
      </p:cxnSp>
      <p:sp>
        <p:nvSpPr>
          <p:cNvPr id="30" name="Abrir llave 29"/>
          <p:cNvSpPr/>
          <p:nvPr/>
        </p:nvSpPr>
        <p:spPr>
          <a:xfrm rot="16200000">
            <a:off x="4556459" y="3969546"/>
            <a:ext cx="285750" cy="1666247"/>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sz="1350"/>
          </a:p>
        </p:txBody>
      </p:sp>
      <p:sp>
        <p:nvSpPr>
          <p:cNvPr id="31" name="CuadroTexto 30"/>
          <p:cNvSpPr txBox="1"/>
          <p:nvPr/>
        </p:nvSpPr>
        <p:spPr>
          <a:xfrm>
            <a:off x="3801669" y="4989087"/>
            <a:ext cx="2001739"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350" dirty="0"/>
              <a:t>En caso de incumpliendo se tiene por no interpuesta</a:t>
            </a:r>
          </a:p>
        </p:txBody>
      </p:sp>
      <p:cxnSp>
        <p:nvCxnSpPr>
          <p:cNvPr id="34" name="Conector angular 33"/>
          <p:cNvCxnSpPr/>
          <p:nvPr/>
        </p:nvCxnSpPr>
        <p:spPr>
          <a:xfrm flipV="1">
            <a:off x="6548841" y="4086228"/>
            <a:ext cx="521501" cy="373112"/>
          </a:xfrm>
          <a:prstGeom prst="bent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36" name="CuadroTexto 35"/>
          <p:cNvSpPr txBox="1"/>
          <p:nvPr/>
        </p:nvSpPr>
        <p:spPr>
          <a:xfrm>
            <a:off x="7246247" y="3429001"/>
            <a:ext cx="1714500"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350" dirty="0"/>
              <a:t>Dentro de los 8 días (posterior a la admisión de la demanda) se celebra la audiencia de conciliación.</a:t>
            </a:r>
          </a:p>
        </p:txBody>
      </p:sp>
      <p:cxnSp>
        <p:nvCxnSpPr>
          <p:cNvPr id="37" name="Conector recto de flecha 36"/>
          <p:cNvCxnSpPr/>
          <p:nvPr/>
        </p:nvCxnSpPr>
        <p:spPr>
          <a:xfrm>
            <a:off x="8095923" y="4802667"/>
            <a:ext cx="0" cy="2309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CuadroTexto 37"/>
          <p:cNvSpPr txBox="1"/>
          <p:nvPr/>
        </p:nvSpPr>
        <p:spPr>
          <a:xfrm>
            <a:off x="6961024" y="5026502"/>
            <a:ext cx="2151161"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350" dirty="0"/>
              <a:t>En caso de avenencia se ordena su archivo como asunto concluido.</a:t>
            </a:r>
          </a:p>
        </p:txBody>
      </p:sp>
    </p:spTree>
    <p:extLst>
      <p:ext uri="{BB962C8B-B14F-4D97-AF65-F5344CB8AC3E}">
        <p14:creationId xmlns:p14="http://schemas.microsoft.com/office/powerpoint/2010/main" val="3488387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7250"/>
            <a:ext cx="914995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p:cNvSpPr txBox="1"/>
          <p:nvPr/>
        </p:nvSpPr>
        <p:spPr>
          <a:xfrm>
            <a:off x="278987" y="1371601"/>
            <a:ext cx="2057400"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1350" dirty="0"/>
              <a:t>Cuando no hay acuerdo </a:t>
            </a:r>
          </a:p>
        </p:txBody>
      </p:sp>
      <p:sp>
        <p:nvSpPr>
          <p:cNvPr id="5" name="CuadroTexto 4"/>
          <p:cNvSpPr txBox="1"/>
          <p:nvPr/>
        </p:nvSpPr>
        <p:spPr>
          <a:xfrm>
            <a:off x="563643" y="2073051"/>
            <a:ext cx="1600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200" dirty="0">
                <a:latin typeface="Arial" panose="020B0604020202020204" pitchFamily="34" charset="0"/>
                <a:cs typeface="Arial" panose="020B0604020202020204" pitchFamily="34" charset="0"/>
              </a:rPr>
              <a:t>Se emplaza y corre traslado a la parte </a:t>
            </a:r>
            <a:r>
              <a:rPr lang="es-MX" sz="1200" dirty="0">
                <a:latin typeface="Arial" panose="020B0604020202020204" pitchFamily="34" charset="0"/>
                <a:cs typeface="Arial" panose="020B0604020202020204" pitchFamily="34" charset="0"/>
              </a:rPr>
              <a:t>demandada.</a:t>
            </a:r>
            <a:endParaRPr lang="es-MX" sz="1200" dirty="0">
              <a:latin typeface="Arial" panose="020B0604020202020204" pitchFamily="34" charset="0"/>
              <a:cs typeface="Arial" panose="020B0604020202020204" pitchFamily="34" charset="0"/>
            </a:endParaRPr>
          </a:p>
        </p:txBody>
      </p:sp>
      <p:cxnSp>
        <p:nvCxnSpPr>
          <p:cNvPr id="9" name="Conector recto de flecha 8"/>
          <p:cNvCxnSpPr/>
          <p:nvPr/>
        </p:nvCxnSpPr>
        <p:spPr>
          <a:xfrm flipH="1">
            <a:off x="1355079" y="1733500"/>
            <a:ext cx="8669" cy="2557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CuadroTexto 9"/>
          <p:cNvSpPr txBox="1"/>
          <p:nvPr/>
        </p:nvSpPr>
        <p:spPr>
          <a:xfrm>
            <a:off x="724096" y="3119667"/>
            <a:ext cx="1270626"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350" dirty="0"/>
              <a:t>Deberá contestar en 10 días hábiles</a:t>
            </a:r>
          </a:p>
        </p:txBody>
      </p:sp>
      <p:sp>
        <p:nvSpPr>
          <p:cNvPr id="18" name="CuadroTexto 17"/>
          <p:cNvSpPr txBox="1"/>
          <p:nvPr/>
        </p:nvSpPr>
        <p:spPr>
          <a:xfrm>
            <a:off x="636400" y="4283271"/>
            <a:ext cx="154305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350" dirty="0"/>
              <a:t>Puede </a:t>
            </a:r>
            <a:r>
              <a:rPr lang="es-MX" sz="1350" dirty="0"/>
              <a:t>hacer </a:t>
            </a:r>
            <a:r>
              <a:rPr lang="es-MX" sz="1350" dirty="0"/>
              <a:t>valer excepciones de previo especial pronunciamiento</a:t>
            </a:r>
          </a:p>
        </p:txBody>
      </p:sp>
      <p:graphicFrame>
        <p:nvGraphicFramePr>
          <p:cNvPr id="20" name="Diagrama 19"/>
          <p:cNvGraphicFramePr/>
          <p:nvPr>
            <p:extLst>
              <p:ext uri="{D42A27DB-BD31-4B8C-83A1-F6EECF244321}">
                <p14:modId xmlns:p14="http://schemas.microsoft.com/office/powerpoint/2010/main" val="2366792427"/>
              </p:ext>
            </p:extLst>
          </p:nvPr>
        </p:nvGraphicFramePr>
        <p:xfrm>
          <a:off x="2136577" y="1929937"/>
          <a:ext cx="4876800" cy="3144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7" name="Conector recto de flecha 26"/>
          <p:cNvCxnSpPr/>
          <p:nvPr/>
        </p:nvCxnSpPr>
        <p:spPr>
          <a:xfrm flipH="1">
            <a:off x="1345033" y="2780114"/>
            <a:ext cx="8669" cy="2557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Conector recto de flecha 27"/>
          <p:cNvCxnSpPr/>
          <p:nvPr/>
        </p:nvCxnSpPr>
        <p:spPr>
          <a:xfrm flipH="1">
            <a:off x="1322433" y="3964922"/>
            <a:ext cx="8669" cy="2557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Rectángulo 28"/>
          <p:cNvSpPr/>
          <p:nvPr/>
        </p:nvSpPr>
        <p:spPr>
          <a:xfrm>
            <a:off x="2734378" y="1163855"/>
            <a:ext cx="3829050"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MX" sz="1350" dirty="0">
                <a:latin typeface="Arial" panose="020B0604020202020204" pitchFamily="34" charset="0"/>
                <a:cs typeface="Arial" panose="020B0604020202020204" pitchFamily="34" charset="0"/>
              </a:rPr>
              <a:t>EXCEPCIONES DE PREVIO ESPECIAL PRONUNCIAMIENTO</a:t>
            </a:r>
          </a:p>
        </p:txBody>
      </p:sp>
      <p:cxnSp>
        <p:nvCxnSpPr>
          <p:cNvPr id="31" name="Conector recto 30"/>
          <p:cNvCxnSpPr/>
          <p:nvPr/>
        </p:nvCxnSpPr>
        <p:spPr>
          <a:xfrm>
            <a:off x="2514600" y="1028705"/>
            <a:ext cx="0" cy="4520797"/>
          </a:xfrm>
          <a:prstGeom prst="line">
            <a:avLst/>
          </a:prstGeom>
        </p:spPr>
        <p:style>
          <a:lnRef idx="3">
            <a:schemeClr val="dk1"/>
          </a:lnRef>
          <a:fillRef idx="0">
            <a:schemeClr val="dk1"/>
          </a:fillRef>
          <a:effectRef idx="2">
            <a:schemeClr val="dk1"/>
          </a:effectRef>
          <a:fontRef idx="minor">
            <a:schemeClr val="tx1"/>
          </a:fontRef>
        </p:style>
      </p:cxnSp>
      <p:sp>
        <p:nvSpPr>
          <p:cNvPr id="32" name="Pergamino vertical 31"/>
          <p:cNvSpPr/>
          <p:nvPr/>
        </p:nvSpPr>
        <p:spPr>
          <a:xfrm>
            <a:off x="6172200" y="3134805"/>
            <a:ext cx="2857500" cy="2171700"/>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Si no se opone ninguna excepción se señala fecha para la audiencia de admisión de pruebas y alegatos.</a:t>
            </a:r>
          </a:p>
        </p:txBody>
      </p:sp>
    </p:spTree>
    <p:extLst>
      <p:ext uri="{BB962C8B-B14F-4D97-AF65-F5344CB8AC3E}">
        <p14:creationId xmlns:p14="http://schemas.microsoft.com/office/powerpoint/2010/main" val="3079618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Nube"/>
          <p:cNvSpPr/>
          <p:nvPr/>
        </p:nvSpPr>
        <p:spPr>
          <a:xfrm>
            <a:off x="2834641" y="877472"/>
            <a:ext cx="3028950" cy="800100"/>
          </a:xfrm>
          <a:prstGeom prst="cloud">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latin typeface="Arial" panose="020B0604020202020204" pitchFamily="34" charset="0"/>
                <a:cs typeface="Arial" panose="020B0604020202020204" pitchFamily="34" charset="0"/>
              </a:rPr>
              <a:t>Resolución</a:t>
            </a:r>
          </a:p>
        </p:txBody>
      </p:sp>
      <p:cxnSp>
        <p:nvCxnSpPr>
          <p:cNvPr id="5" name="4 Conector recto de flecha"/>
          <p:cNvCxnSpPr/>
          <p:nvPr/>
        </p:nvCxnSpPr>
        <p:spPr>
          <a:xfrm>
            <a:off x="4352078" y="1677572"/>
            <a:ext cx="0" cy="1714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5 CuadroTexto"/>
          <p:cNvSpPr txBox="1"/>
          <p:nvPr/>
        </p:nvSpPr>
        <p:spPr>
          <a:xfrm>
            <a:off x="825970" y="1864825"/>
            <a:ext cx="6972300" cy="1015663"/>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200" dirty="0">
                <a:latin typeface="Arial" panose="020B0604020202020204" pitchFamily="34" charset="0"/>
                <a:cs typeface="Arial" panose="020B0604020202020204" pitchFamily="34" charset="0"/>
              </a:rPr>
              <a:t>Una vez desahogadas las pruebas, dentro de los 10 días siguientes, la comisión sustanciadora, deberá elaborar un proyecto de resolución que someterá a consideración del Pleno </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El Pleno del Tribunal resuelve en forma definitiva e inatacable, dentro de los cinco días hábiles siguientes a que se haya recibido el proyecto.</a:t>
            </a:r>
          </a:p>
        </p:txBody>
      </p:sp>
      <p:sp>
        <p:nvSpPr>
          <p:cNvPr id="7" name="6 Pergamino vertical"/>
          <p:cNvSpPr/>
          <p:nvPr/>
        </p:nvSpPr>
        <p:spPr>
          <a:xfrm rot="20550550">
            <a:off x="113394" y="3191002"/>
            <a:ext cx="2271019" cy="186300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s-MX" sz="1050" dirty="0">
                <a:latin typeface="Arial" panose="020B0604020202020204" pitchFamily="34" charset="0"/>
                <a:cs typeface="Arial" panose="020B0604020202020204" pitchFamily="34" charset="0"/>
              </a:rPr>
              <a:t>La sentencia se notifica a las partes personalmente o por correo certificado si señalaron domicilio, en caso contrario se hará por estrados.</a:t>
            </a:r>
          </a:p>
        </p:txBody>
      </p:sp>
      <p:cxnSp>
        <p:nvCxnSpPr>
          <p:cNvPr id="11" name="10 Conector recto"/>
          <p:cNvCxnSpPr/>
          <p:nvPr/>
        </p:nvCxnSpPr>
        <p:spPr>
          <a:xfrm>
            <a:off x="4349116" y="2857404"/>
            <a:ext cx="0" cy="285848"/>
          </a:xfrm>
          <a:prstGeom prst="line">
            <a:avLst/>
          </a:prstGeom>
        </p:spPr>
        <p:style>
          <a:lnRef idx="3">
            <a:schemeClr val="dk1"/>
          </a:lnRef>
          <a:fillRef idx="0">
            <a:schemeClr val="dk1"/>
          </a:fillRef>
          <a:effectRef idx="2">
            <a:schemeClr val="dk1"/>
          </a:effectRef>
          <a:fontRef idx="minor">
            <a:schemeClr val="tx1"/>
          </a:fontRef>
        </p:style>
      </p:cxnSp>
      <p:cxnSp>
        <p:nvCxnSpPr>
          <p:cNvPr id="13" name="12 Conector recto"/>
          <p:cNvCxnSpPr>
            <a:cxnSpLocks/>
          </p:cNvCxnSpPr>
          <p:nvPr/>
        </p:nvCxnSpPr>
        <p:spPr>
          <a:xfrm>
            <a:off x="2834641" y="3143255"/>
            <a:ext cx="3028950" cy="26377"/>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p:nvPr/>
        </p:nvCxnSpPr>
        <p:spPr>
          <a:xfrm>
            <a:off x="2834641" y="3143256"/>
            <a:ext cx="0" cy="259373"/>
          </a:xfrm>
          <a:prstGeom prst="line">
            <a:avLst/>
          </a:prstGeom>
        </p:spPr>
        <p:style>
          <a:lnRef idx="2">
            <a:schemeClr val="dk1"/>
          </a:lnRef>
          <a:fillRef idx="0">
            <a:schemeClr val="dk1"/>
          </a:fillRef>
          <a:effectRef idx="1">
            <a:schemeClr val="dk1"/>
          </a:effectRef>
          <a:fontRef idx="minor">
            <a:schemeClr val="tx1"/>
          </a:fontRef>
        </p:style>
      </p:cxnSp>
      <p:cxnSp>
        <p:nvCxnSpPr>
          <p:cNvPr id="16" name="15 Conector recto"/>
          <p:cNvCxnSpPr>
            <a:cxnSpLocks/>
          </p:cNvCxnSpPr>
          <p:nvPr/>
        </p:nvCxnSpPr>
        <p:spPr>
          <a:xfrm flipV="1">
            <a:off x="5863591" y="3169632"/>
            <a:ext cx="0" cy="259373"/>
          </a:xfrm>
          <a:prstGeom prst="line">
            <a:avLst/>
          </a:prstGeom>
        </p:spPr>
        <p:style>
          <a:lnRef idx="2">
            <a:schemeClr val="dk1"/>
          </a:lnRef>
          <a:fillRef idx="0">
            <a:schemeClr val="dk1"/>
          </a:fillRef>
          <a:effectRef idx="1">
            <a:schemeClr val="dk1"/>
          </a:effectRef>
          <a:fontRef idx="minor">
            <a:schemeClr val="tx1"/>
          </a:fontRef>
        </p:style>
      </p:cxnSp>
      <p:cxnSp>
        <p:nvCxnSpPr>
          <p:cNvPr id="17" name="16 Conector recto"/>
          <p:cNvCxnSpPr/>
          <p:nvPr/>
        </p:nvCxnSpPr>
        <p:spPr>
          <a:xfrm>
            <a:off x="4349116" y="3169632"/>
            <a:ext cx="0" cy="259373"/>
          </a:xfrm>
          <a:prstGeom prst="line">
            <a:avLst/>
          </a:prstGeom>
        </p:spPr>
        <p:style>
          <a:lnRef idx="2">
            <a:schemeClr val="dk1"/>
          </a:lnRef>
          <a:fillRef idx="0">
            <a:schemeClr val="dk1"/>
          </a:fillRef>
          <a:effectRef idx="1">
            <a:schemeClr val="dk1"/>
          </a:effectRef>
          <a:fontRef idx="minor">
            <a:schemeClr val="tx1"/>
          </a:fontRef>
        </p:style>
      </p:cxnSp>
      <p:sp>
        <p:nvSpPr>
          <p:cNvPr id="14" name="CuadroTexto 13">
            <a:extLst>
              <a:ext uri="{FF2B5EF4-FFF2-40B4-BE49-F238E27FC236}">
                <a16:creationId xmlns:a16="http://schemas.microsoft.com/office/drawing/2014/main" xmlns="" id="{EBD48A9A-DA5A-45BA-B6A0-7B469222F1F8}"/>
              </a:ext>
            </a:extLst>
          </p:cNvPr>
          <p:cNvSpPr txBox="1"/>
          <p:nvPr/>
        </p:nvSpPr>
        <p:spPr>
          <a:xfrm>
            <a:off x="2234566" y="3399865"/>
            <a:ext cx="1200150" cy="300082"/>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Confirman</a:t>
            </a:r>
          </a:p>
        </p:txBody>
      </p:sp>
      <p:sp>
        <p:nvSpPr>
          <p:cNvPr id="18" name="CuadroTexto 17">
            <a:extLst>
              <a:ext uri="{FF2B5EF4-FFF2-40B4-BE49-F238E27FC236}">
                <a16:creationId xmlns:a16="http://schemas.microsoft.com/office/drawing/2014/main" xmlns="" id="{9003667C-5F83-486A-949B-EA5FBFB7A822}"/>
              </a:ext>
            </a:extLst>
          </p:cNvPr>
          <p:cNvSpPr txBox="1"/>
          <p:nvPr/>
        </p:nvSpPr>
        <p:spPr>
          <a:xfrm>
            <a:off x="3744205" y="3429000"/>
            <a:ext cx="1200150" cy="300082"/>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Modifican </a:t>
            </a:r>
          </a:p>
        </p:txBody>
      </p:sp>
      <p:sp>
        <p:nvSpPr>
          <p:cNvPr id="19" name="CuadroTexto 18">
            <a:extLst>
              <a:ext uri="{FF2B5EF4-FFF2-40B4-BE49-F238E27FC236}">
                <a16:creationId xmlns:a16="http://schemas.microsoft.com/office/drawing/2014/main" xmlns="" id="{D34123D6-965B-4E13-BA04-27060893AABA}"/>
              </a:ext>
            </a:extLst>
          </p:cNvPr>
          <p:cNvSpPr txBox="1"/>
          <p:nvPr/>
        </p:nvSpPr>
        <p:spPr>
          <a:xfrm>
            <a:off x="5149436" y="3429000"/>
            <a:ext cx="1200150" cy="300082"/>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Revocan</a:t>
            </a:r>
          </a:p>
        </p:txBody>
      </p:sp>
      <p:sp>
        <p:nvSpPr>
          <p:cNvPr id="20" name="Flecha: curvada hacia la derecha 19">
            <a:extLst>
              <a:ext uri="{FF2B5EF4-FFF2-40B4-BE49-F238E27FC236}">
                <a16:creationId xmlns:a16="http://schemas.microsoft.com/office/drawing/2014/main" xmlns="" id="{18F055A9-2C79-4E5B-8C54-F62FF23D6987}"/>
              </a:ext>
            </a:extLst>
          </p:cNvPr>
          <p:cNvSpPr/>
          <p:nvPr/>
        </p:nvSpPr>
        <p:spPr>
          <a:xfrm rot="17304631">
            <a:off x="1515903" y="5194960"/>
            <a:ext cx="362777" cy="68679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endParaRPr>
          </a:p>
        </p:txBody>
      </p:sp>
      <p:sp>
        <p:nvSpPr>
          <p:cNvPr id="21" name="CuadroTexto 20">
            <a:extLst>
              <a:ext uri="{FF2B5EF4-FFF2-40B4-BE49-F238E27FC236}">
                <a16:creationId xmlns:a16="http://schemas.microsoft.com/office/drawing/2014/main" xmlns="" id="{9D1691BB-8327-495E-BDD4-A858C6EFF5EB}"/>
              </a:ext>
            </a:extLst>
          </p:cNvPr>
          <p:cNvSpPr txBox="1"/>
          <p:nvPr/>
        </p:nvSpPr>
        <p:spPr>
          <a:xfrm>
            <a:off x="2234568" y="4972053"/>
            <a:ext cx="2451734" cy="90024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050" dirty="0">
                <a:latin typeface="Arial" panose="020B0604020202020204" pitchFamily="34" charset="0"/>
                <a:cs typeface="Arial" panose="020B0604020202020204" pitchFamily="34" charset="0"/>
              </a:rPr>
              <a:t>Las partes pueden dentro del termino de tres días solicitar al Pleno del Tribunal Electoral la aclaración de la misma, para precisar o corregir algún punto.</a:t>
            </a:r>
          </a:p>
        </p:txBody>
      </p:sp>
      <p:sp>
        <p:nvSpPr>
          <p:cNvPr id="22" name="CuadroTexto 21">
            <a:extLst>
              <a:ext uri="{FF2B5EF4-FFF2-40B4-BE49-F238E27FC236}">
                <a16:creationId xmlns:a16="http://schemas.microsoft.com/office/drawing/2014/main" xmlns="" id="{0A8CA43C-11AD-423D-92F0-C8BA0063226D}"/>
              </a:ext>
            </a:extLst>
          </p:cNvPr>
          <p:cNvSpPr txBox="1"/>
          <p:nvPr/>
        </p:nvSpPr>
        <p:spPr>
          <a:xfrm>
            <a:off x="825970" y="5732382"/>
            <a:ext cx="1657350" cy="230832"/>
          </a:xfrm>
          <a:prstGeom prst="rect">
            <a:avLst/>
          </a:prstGeom>
          <a:noFill/>
        </p:spPr>
        <p:txBody>
          <a:bodyPr wrap="square" rtlCol="0">
            <a:spAutoFit/>
          </a:bodyPr>
          <a:lstStyle/>
          <a:p>
            <a:r>
              <a:rPr lang="es-MX" sz="900" dirty="0">
                <a:latin typeface="Arial" panose="020B0604020202020204" pitchFamily="34" charset="0"/>
                <a:cs typeface="Arial" panose="020B0604020202020204" pitchFamily="34" charset="0"/>
              </a:rPr>
              <a:t>Notificada la sentencia:</a:t>
            </a:r>
          </a:p>
        </p:txBody>
      </p:sp>
      <p:sp>
        <p:nvSpPr>
          <p:cNvPr id="23" name="CuadroTexto 22">
            <a:extLst>
              <a:ext uri="{FF2B5EF4-FFF2-40B4-BE49-F238E27FC236}">
                <a16:creationId xmlns:a16="http://schemas.microsoft.com/office/drawing/2014/main" xmlns="" id="{F2F3A901-636C-45BB-968A-D0C93A67818E}"/>
              </a:ext>
            </a:extLst>
          </p:cNvPr>
          <p:cNvSpPr txBox="1"/>
          <p:nvPr/>
        </p:nvSpPr>
        <p:spPr>
          <a:xfrm>
            <a:off x="5749512" y="3943356"/>
            <a:ext cx="3223040" cy="178895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es-MX" sz="1050" dirty="0">
                <a:latin typeface="Arial" panose="020B0604020202020204" pitchFamily="34" charset="0"/>
                <a:cs typeface="Arial" panose="020B0604020202020204" pitchFamily="34" charset="0"/>
              </a:rPr>
              <a:t>En el supuesto de que la sentencia ordene dejar sin efectos la destitución del servidor del instituto Estatal o del Tribunal Electora, estos podrán negarse a reinstalar pagando la indemnización equivalente a tres meses de salario más doce días de cada año trabajado, por concepto de prima de antigüedad.</a:t>
            </a:r>
          </a:p>
        </p:txBody>
      </p:sp>
    </p:spTree>
    <p:extLst>
      <p:ext uri="{BB962C8B-B14F-4D97-AF65-F5344CB8AC3E}">
        <p14:creationId xmlns:p14="http://schemas.microsoft.com/office/powerpoint/2010/main" val="462958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a:extLst>
              <a:ext uri="{FF2B5EF4-FFF2-40B4-BE49-F238E27FC236}">
                <a16:creationId xmlns:a16="http://schemas.microsoft.com/office/drawing/2014/main" xmlns="" id="{7DB2B3DA-E285-46AE-9581-ACBD7A22E789}"/>
              </a:ext>
            </a:extLst>
          </p:cNvPr>
          <p:cNvSpPr txBox="1"/>
          <p:nvPr/>
        </p:nvSpPr>
        <p:spPr>
          <a:xfrm>
            <a:off x="4000500" y="971550"/>
            <a:ext cx="4114800" cy="4154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JUICIO ELECTORAL</a:t>
            </a:r>
          </a:p>
        </p:txBody>
      </p:sp>
      <p:sp>
        <p:nvSpPr>
          <p:cNvPr id="12" name="11 Rectángulo"/>
          <p:cNvSpPr/>
          <p:nvPr/>
        </p:nvSpPr>
        <p:spPr>
          <a:xfrm>
            <a:off x="587086" y="1782045"/>
            <a:ext cx="7813964" cy="819455"/>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es-MX" sz="1050" dirty="0">
                <a:latin typeface="Arial" panose="020B0604020202020204" pitchFamily="34" charset="0"/>
                <a:cs typeface="Arial" panose="020B0604020202020204" pitchFamily="34" charset="0"/>
              </a:rPr>
              <a:t>Es un medio de impugnación que procede para resolver asuntos que carecen de una vía específica en la LGSMIME. El Juicio Electoral procede en casos donde una controversia o litigio no se ajusta a los supuestos previstos por los medios de impugnación establecidos por la ley. </a:t>
            </a:r>
          </a:p>
        </p:txBody>
      </p:sp>
      <p:sp>
        <p:nvSpPr>
          <p:cNvPr id="22" name="21 CuadroTexto"/>
          <p:cNvSpPr txBox="1"/>
          <p:nvPr/>
        </p:nvSpPr>
        <p:spPr>
          <a:xfrm>
            <a:off x="131516" y="4556232"/>
            <a:ext cx="2028825" cy="300082"/>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El </a:t>
            </a:r>
            <a:r>
              <a:rPr lang="es-MX" sz="1350" dirty="0">
                <a:latin typeface="Arial" panose="020B0604020202020204" pitchFamily="34" charset="0"/>
                <a:cs typeface="Arial" panose="020B0604020202020204" pitchFamily="34" charset="0"/>
              </a:rPr>
              <a:t>Juicio Electoral</a:t>
            </a:r>
          </a:p>
        </p:txBody>
      </p:sp>
      <p:cxnSp>
        <p:nvCxnSpPr>
          <p:cNvPr id="24" name="23 Conector recto de flecha"/>
          <p:cNvCxnSpPr/>
          <p:nvPr/>
        </p:nvCxnSpPr>
        <p:spPr>
          <a:xfrm>
            <a:off x="2278082" y="4692666"/>
            <a:ext cx="7429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24 CuadroTexto"/>
          <p:cNvSpPr txBox="1"/>
          <p:nvPr/>
        </p:nvSpPr>
        <p:spPr>
          <a:xfrm>
            <a:off x="3228975" y="4549620"/>
            <a:ext cx="1543050" cy="50783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sz="1350" dirty="0">
                <a:latin typeface="Arial" panose="020B0604020202020204" pitchFamily="34" charset="0"/>
                <a:cs typeface="Arial" panose="020B0604020202020204" pitchFamily="34" charset="0"/>
              </a:rPr>
              <a:t>Fue creado por la Sala Superior </a:t>
            </a:r>
          </a:p>
        </p:txBody>
      </p:sp>
      <p:cxnSp>
        <p:nvCxnSpPr>
          <p:cNvPr id="29" name="28 Conector recto de flecha"/>
          <p:cNvCxnSpPr/>
          <p:nvPr/>
        </p:nvCxnSpPr>
        <p:spPr>
          <a:xfrm>
            <a:off x="5029200" y="4692666"/>
            <a:ext cx="228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29 CuadroTexto"/>
          <p:cNvSpPr txBox="1"/>
          <p:nvPr/>
        </p:nvSpPr>
        <p:spPr>
          <a:xfrm>
            <a:off x="5394344" y="4341868"/>
            <a:ext cx="3343275" cy="92333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350" dirty="0"/>
              <a:t>A través de los lineamientos Generales para la Identificación e Integración de Expedientes del Tribunal Electoral del Poder Judicial de la Federación.</a:t>
            </a:r>
          </a:p>
        </p:txBody>
      </p:sp>
      <p:pic>
        <p:nvPicPr>
          <p:cNvPr id="15" name="Gráfico 7" descr="Flecha: curva ligera">
            <a:extLst>
              <a:ext uri="{FF2B5EF4-FFF2-40B4-BE49-F238E27FC236}">
                <a16:creationId xmlns:a16="http://schemas.microsoft.com/office/drawing/2014/main" xmlns="" id="{928032B4-BB6C-404E-AFEB-90655A65B4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796003">
            <a:off x="8297077" y="5411123"/>
            <a:ext cx="881087" cy="685800"/>
          </a:xfrm>
          <a:prstGeom prst="rect">
            <a:avLst/>
          </a:prstGeom>
        </p:spPr>
      </p:pic>
      <p:sp>
        <p:nvSpPr>
          <p:cNvPr id="5" name="Rectángulo 4"/>
          <p:cNvSpPr/>
          <p:nvPr/>
        </p:nvSpPr>
        <p:spPr>
          <a:xfrm>
            <a:off x="2160339" y="5396617"/>
            <a:ext cx="4572000" cy="5078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r>
              <a:rPr lang="es-MX" sz="1350" dirty="0">
                <a:latin typeface="Arial" panose="020B0604020202020204" pitchFamily="34" charset="0"/>
                <a:cs typeface="Arial" panose="020B0604020202020204" pitchFamily="34" charset="0"/>
              </a:rPr>
              <a:t>Sus plazos son conforme a las reglas generales de los medios de impugnación </a:t>
            </a:r>
          </a:p>
        </p:txBody>
      </p:sp>
    </p:spTree>
    <p:extLst>
      <p:ext uri="{BB962C8B-B14F-4D97-AF65-F5344CB8AC3E}">
        <p14:creationId xmlns:p14="http://schemas.microsoft.com/office/powerpoint/2010/main" val="3470875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57250"/>
            <a:ext cx="9143069" cy="5143500"/>
          </a:xfrm>
          <a:prstGeom prst="rect">
            <a:avLst/>
          </a:prstGeom>
          <a:blipFill dpi="0" rotWithShape="1">
            <a:blip r:embed="rId2">
              <a:alphaModFix amt="75000"/>
            </a:blip>
            <a:srcRect/>
            <a:stretch>
              <a:fillRect/>
            </a:stretch>
          </a:blipFill>
        </p:spPr>
        <p:txBody>
          <a:bodyPr wrap="square" lIns="0" tIns="0" rIns="0" bIns="0" rtlCol="0">
            <a:noAutofit/>
          </a:bodyPr>
          <a:lstStyle/>
          <a:p>
            <a:endParaRPr sz="1350"/>
          </a:p>
        </p:txBody>
      </p:sp>
      <p:sp>
        <p:nvSpPr>
          <p:cNvPr id="8" name="object 9"/>
          <p:cNvSpPr/>
          <p:nvPr/>
        </p:nvSpPr>
        <p:spPr>
          <a:xfrm rot="5400000">
            <a:off x="7218336" y="2932087"/>
            <a:ext cx="5143499" cy="993839"/>
          </a:xfrm>
          <a:custGeom>
            <a:avLst/>
            <a:gdLst/>
            <a:ahLst/>
            <a:cxnLst/>
            <a:rect l="l" t="t" r="r" b="b"/>
            <a:pathLst>
              <a:path w="8968740" h="1659636">
                <a:moveTo>
                  <a:pt x="0" y="1659636"/>
                </a:moveTo>
                <a:lnTo>
                  <a:pt x="8968740" y="1659636"/>
                </a:lnTo>
                <a:lnTo>
                  <a:pt x="8968740" y="0"/>
                </a:lnTo>
                <a:lnTo>
                  <a:pt x="0" y="0"/>
                </a:lnTo>
                <a:lnTo>
                  <a:pt x="0" y="1659636"/>
                </a:lnTo>
                <a:close/>
              </a:path>
            </a:pathLst>
          </a:custGeom>
          <a:solidFill>
            <a:schemeClr val="tx2">
              <a:lumMod val="60000"/>
              <a:lumOff val="40000"/>
              <a:alpha val="50000"/>
            </a:schemeClr>
          </a:solidFill>
        </p:spPr>
        <p:txBody>
          <a:bodyPr wrap="square" lIns="0" tIns="0" rIns="0" bIns="0" rtlCol="0">
            <a:noAutofit/>
          </a:bodyPr>
          <a:lstStyle/>
          <a:p>
            <a:endParaRPr sz="1350"/>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754" y="971550"/>
            <a:ext cx="628650" cy="628650"/>
          </a:xfrm>
          <a:prstGeom prst="rect">
            <a:avLst/>
          </a:prstGeom>
        </p:spPr>
      </p:pic>
      <p:sp>
        <p:nvSpPr>
          <p:cNvPr id="12" name="11 Flecha derecha"/>
          <p:cNvSpPr/>
          <p:nvPr/>
        </p:nvSpPr>
        <p:spPr>
          <a:xfrm>
            <a:off x="499030" y="2736748"/>
            <a:ext cx="1257300" cy="120015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350" dirty="0"/>
              <a:t>2002</a:t>
            </a:r>
          </a:p>
        </p:txBody>
      </p:sp>
      <p:sp>
        <p:nvSpPr>
          <p:cNvPr id="10" name="9 CuadroTexto"/>
          <p:cNvSpPr txBox="1"/>
          <p:nvPr/>
        </p:nvSpPr>
        <p:spPr>
          <a:xfrm>
            <a:off x="2185322" y="2551080"/>
            <a:ext cx="3486150" cy="1788951"/>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lnSpc>
                <a:spcPct val="150000"/>
              </a:lnSpc>
            </a:pPr>
            <a:r>
              <a:rPr lang="es-MX" sz="1050" b="1" dirty="0">
                <a:solidFill>
                  <a:schemeClr val="tx1"/>
                </a:solidFill>
                <a:latin typeface="Arial" panose="020B0604020202020204" pitchFamily="34" charset="0"/>
                <a:cs typeface="Arial" panose="020B0604020202020204" pitchFamily="34" charset="0"/>
              </a:rPr>
              <a:t>Se determina el carácter de PERMANENTE, del Tribunal Electoral de </a:t>
            </a:r>
            <a:r>
              <a:rPr lang="es-MX" sz="1050" b="1" dirty="0">
                <a:solidFill>
                  <a:schemeClr val="tx1"/>
                </a:solidFill>
                <a:latin typeface="Arial" panose="020B0604020202020204" pitchFamily="34" charset="0"/>
                <a:cs typeface="Arial" panose="020B0604020202020204" pitchFamily="34" charset="0"/>
              </a:rPr>
              <a:t>Tabasco.</a:t>
            </a:r>
          </a:p>
          <a:p>
            <a:pPr algn="just">
              <a:lnSpc>
                <a:spcPct val="150000"/>
              </a:lnSpc>
            </a:pPr>
            <a:r>
              <a:rPr lang="es-MX" sz="1050" b="1" dirty="0">
                <a:solidFill>
                  <a:schemeClr val="tx1"/>
                </a:solidFill>
                <a:latin typeface="Arial" panose="020B0604020202020204" pitchFamily="34" charset="0"/>
                <a:cs typeface="Arial" panose="020B0604020202020204" pitchFamily="34" charset="0"/>
              </a:rPr>
              <a:t>Toda </a:t>
            </a:r>
            <a:r>
              <a:rPr lang="es-MX" sz="1050" b="1" dirty="0">
                <a:solidFill>
                  <a:schemeClr val="tx1"/>
                </a:solidFill>
                <a:latin typeface="Arial" panose="020B0604020202020204" pitchFamily="34" charset="0"/>
                <a:cs typeface="Arial" panose="020B0604020202020204" pitchFamily="34" charset="0"/>
              </a:rPr>
              <a:t>vez que entre los </a:t>
            </a:r>
            <a:r>
              <a:rPr lang="es-MX" sz="1050" b="1" dirty="0">
                <a:solidFill>
                  <a:schemeClr val="tx1"/>
                </a:solidFill>
                <a:latin typeface="Arial" panose="020B0604020202020204" pitchFamily="34" charset="0"/>
                <a:cs typeface="Arial" panose="020B0604020202020204" pitchFamily="34" charset="0"/>
              </a:rPr>
              <a:t>procesos </a:t>
            </a:r>
            <a:r>
              <a:rPr lang="es-MX" sz="1050" b="1" dirty="0">
                <a:solidFill>
                  <a:schemeClr val="tx1"/>
                </a:solidFill>
                <a:latin typeface="Arial" panose="020B0604020202020204" pitchFamily="34" charset="0"/>
                <a:cs typeface="Arial" panose="020B0604020202020204" pitchFamily="34" charset="0"/>
              </a:rPr>
              <a:t>electorales, entraba en receso, y si surgía una impugnación se activaba </a:t>
            </a:r>
            <a:r>
              <a:rPr lang="es-MX" sz="1050" b="1" dirty="0">
                <a:solidFill>
                  <a:schemeClr val="tx1"/>
                </a:solidFill>
                <a:latin typeface="Arial" panose="020B0604020202020204" pitchFamily="34" charset="0"/>
                <a:cs typeface="Arial" panose="020B0604020202020204" pitchFamily="34" charset="0"/>
              </a:rPr>
              <a:t>su reintegración; al ser un </a:t>
            </a:r>
            <a:r>
              <a:rPr lang="es-MX" sz="1050" b="1" dirty="0">
                <a:solidFill>
                  <a:schemeClr val="tx1"/>
                </a:solidFill>
                <a:latin typeface="Arial" panose="020B0604020202020204" pitchFamily="34" charset="0"/>
                <a:cs typeface="Arial" panose="020B0604020202020204" pitchFamily="34" charset="0"/>
              </a:rPr>
              <a:t>poco tardado, </a:t>
            </a:r>
            <a:r>
              <a:rPr lang="es-MX" sz="1050" b="1" dirty="0">
                <a:solidFill>
                  <a:schemeClr val="tx1"/>
                </a:solidFill>
                <a:latin typeface="Arial" panose="020B0604020202020204" pitchFamily="34" charset="0"/>
                <a:cs typeface="Arial" panose="020B0604020202020204" pitchFamily="34" charset="0"/>
              </a:rPr>
              <a:t>se violentaba </a:t>
            </a:r>
            <a:r>
              <a:rPr lang="es-MX" sz="1050" b="1" dirty="0">
                <a:solidFill>
                  <a:schemeClr val="tx1"/>
                </a:solidFill>
                <a:latin typeface="Arial" panose="020B0604020202020204" pitchFamily="34" charset="0"/>
                <a:cs typeface="Arial" panose="020B0604020202020204" pitchFamily="34" charset="0"/>
              </a:rPr>
              <a:t>el artículo 17 de la </a:t>
            </a:r>
            <a:r>
              <a:rPr lang="es-MX" sz="1050" b="1" dirty="0">
                <a:solidFill>
                  <a:schemeClr val="tx1"/>
                </a:solidFill>
                <a:latin typeface="Arial" panose="020B0604020202020204" pitchFamily="34" charset="0"/>
                <a:cs typeface="Arial" panose="020B0604020202020204" pitchFamily="34" charset="0"/>
              </a:rPr>
              <a:t>Constitución Federal</a:t>
            </a:r>
            <a:r>
              <a:rPr lang="es-MX" sz="1050" b="1" dirty="0">
                <a:solidFill>
                  <a:schemeClr val="tx1"/>
                </a:solidFill>
                <a:latin typeface="Arial" panose="020B0604020202020204" pitchFamily="34" charset="0"/>
                <a:cs typeface="Arial" panose="020B0604020202020204" pitchFamily="34" charset="0"/>
              </a:rPr>
              <a:t>.</a:t>
            </a:r>
          </a:p>
        </p:txBody>
      </p:sp>
      <p:cxnSp>
        <p:nvCxnSpPr>
          <p:cNvPr id="14" name="13 Conector recto de flecha"/>
          <p:cNvCxnSpPr/>
          <p:nvPr/>
        </p:nvCxnSpPr>
        <p:spPr>
          <a:xfrm>
            <a:off x="5671478" y="3312821"/>
            <a:ext cx="48877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14 Rectángulo"/>
          <p:cNvSpPr/>
          <p:nvPr/>
        </p:nvSpPr>
        <p:spPr>
          <a:xfrm>
            <a:off x="6370983" y="2736748"/>
            <a:ext cx="2074830" cy="1028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50000"/>
              </a:lnSpc>
            </a:pPr>
            <a:r>
              <a:rPr lang="es-MX" sz="1050" dirty="0">
                <a:latin typeface="Arial" panose="020B0604020202020204" pitchFamily="34" charset="0"/>
                <a:cs typeface="Arial" panose="020B0604020202020204" pitchFamily="34" charset="0"/>
              </a:rPr>
              <a:t>Se reduce el número de </a:t>
            </a:r>
            <a:r>
              <a:rPr lang="es-MX" sz="1050" dirty="0">
                <a:latin typeface="Arial" panose="020B0604020202020204" pitchFamily="34" charset="0"/>
                <a:cs typeface="Arial" panose="020B0604020202020204" pitchFamily="34" charset="0"/>
              </a:rPr>
              <a:t>Magistrados Numerarios</a:t>
            </a:r>
            <a:r>
              <a:rPr lang="es-MX" sz="1050" dirty="0">
                <a:latin typeface="Arial" panose="020B0604020202020204" pitchFamily="34" charset="0"/>
                <a:cs typeface="Arial" panose="020B0604020202020204" pitchFamily="34" charset="0"/>
              </a:rPr>
              <a:t>, de cinco a tres magistrados.</a:t>
            </a:r>
          </a:p>
        </p:txBody>
      </p:sp>
      <p:sp>
        <p:nvSpPr>
          <p:cNvPr id="13" name="12 CuadroTexto"/>
          <p:cNvSpPr txBox="1"/>
          <p:nvPr/>
        </p:nvSpPr>
        <p:spPr>
          <a:xfrm>
            <a:off x="125404" y="989226"/>
            <a:ext cx="8024756" cy="3231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1500" b="1" dirty="0">
                <a:solidFill>
                  <a:schemeClr val="bg1"/>
                </a:solidFill>
                <a:latin typeface="Arial" panose="020B0604020202020204" pitchFamily="34" charset="0"/>
                <a:cs typeface="Arial" panose="020B0604020202020204" pitchFamily="34" charset="0"/>
              </a:rPr>
              <a:t>ANTECEDENTE </a:t>
            </a:r>
            <a:r>
              <a:rPr lang="es-MX" sz="1500" b="1" dirty="0">
                <a:solidFill>
                  <a:schemeClr val="bg1"/>
                </a:solidFill>
                <a:latin typeface="Arial" panose="020B0604020202020204" pitchFamily="34" charset="0"/>
                <a:cs typeface="Arial" panose="020B0604020202020204" pitchFamily="34" charset="0"/>
              </a:rPr>
              <a:t>DEL ÓRGANO JURISDICCIONAL LOCAL EN MATERIA ELECTORAL</a:t>
            </a:r>
          </a:p>
        </p:txBody>
      </p:sp>
    </p:spTree>
    <p:extLst>
      <p:ext uri="{BB962C8B-B14F-4D97-AF65-F5344CB8AC3E}">
        <p14:creationId xmlns:p14="http://schemas.microsoft.com/office/powerpoint/2010/main" val="35427955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57817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85750" y="1475571"/>
            <a:ext cx="2286000" cy="71558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En Tabasco, mediante acuerdo </a:t>
            </a:r>
            <a:r>
              <a:rPr lang="es-MX" sz="1350" dirty="0">
                <a:latin typeface="Arial" panose="020B0604020202020204" pitchFamily="34" charset="0"/>
                <a:cs typeface="Arial" panose="020B0604020202020204" pitchFamily="34" charset="0"/>
              </a:rPr>
              <a:t>del </a:t>
            </a:r>
            <a:r>
              <a:rPr lang="es-MX" sz="1350" dirty="0">
                <a:latin typeface="Arial" panose="020B0604020202020204" pitchFamily="34" charset="0"/>
                <a:cs typeface="Arial" panose="020B0604020202020204" pitchFamily="34" charset="0"/>
              </a:rPr>
              <a:t>Plenario</a:t>
            </a:r>
            <a:r>
              <a:rPr lang="es-MX" sz="1350" b="1" dirty="0">
                <a:latin typeface="Arial" panose="020B0604020202020204" pitchFamily="34" charset="0"/>
                <a:cs typeface="Arial" panose="020B0604020202020204" pitchFamily="34" charset="0"/>
              </a:rPr>
              <a:t> 4/2016</a:t>
            </a:r>
            <a:r>
              <a:rPr lang="es-MX" sz="1350" dirty="0">
                <a:latin typeface="Arial" panose="020B0604020202020204" pitchFamily="34" charset="0"/>
                <a:cs typeface="Arial" panose="020B0604020202020204" pitchFamily="34" charset="0"/>
              </a:rPr>
              <a:t>.</a:t>
            </a:r>
            <a:endParaRPr lang="es-MX" sz="1350" dirty="0">
              <a:latin typeface="Arial" panose="020B0604020202020204" pitchFamily="34" charset="0"/>
              <a:cs typeface="Arial" panose="020B0604020202020204" pitchFamily="34" charset="0"/>
            </a:endParaRPr>
          </a:p>
        </p:txBody>
      </p:sp>
      <p:cxnSp>
        <p:nvCxnSpPr>
          <p:cNvPr id="4" name="3 Conector angular"/>
          <p:cNvCxnSpPr/>
          <p:nvPr/>
        </p:nvCxnSpPr>
        <p:spPr>
          <a:xfrm>
            <a:off x="2928304" y="1767279"/>
            <a:ext cx="2015837" cy="718751"/>
          </a:xfrm>
          <a:prstGeom prst="bentConnector3">
            <a:avLst/>
          </a:prstGeom>
          <a:ln>
            <a:tailEnd type="arrow"/>
          </a:ln>
        </p:spPr>
        <p:style>
          <a:lnRef idx="3">
            <a:schemeClr val="dk1"/>
          </a:lnRef>
          <a:fillRef idx="0">
            <a:schemeClr val="dk1"/>
          </a:fillRef>
          <a:effectRef idx="2">
            <a:schemeClr val="dk1"/>
          </a:effectRef>
          <a:fontRef idx="minor">
            <a:schemeClr val="tx1"/>
          </a:fontRef>
        </p:style>
      </p:cxnSp>
      <p:sp>
        <p:nvSpPr>
          <p:cNvPr id="5" name="4 CuadroTexto"/>
          <p:cNvSpPr txBox="1"/>
          <p:nvPr/>
        </p:nvSpPr>
        <p:spPr>
          <a:xfrm>
            <a:off x="5314950" y="2243655"/>
            <a:ext cx="2857500" cy="50783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Se determinó sobre la procedencia de los Juicos Electorales.</a:t>
            </a:r>
          </a:p>
        </p:txBody>
      </p:sp>
      <p:sp>
        <p:nvSpPr>
          <p:cNvPr id="6" name="5 CuadroTexto"/>
          <p:cNvSpPr txBox="1"/>
          <p:nvPr/>
        </p:nvSpPr>
        <p:spPr>
          <a:xfrm>
            <a:off x="1771650" y="4114802"/>
            <a:ext cx="2971800" cy="1338828"/>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Cuando los actos reclamados no encuadren en los supuestos de procedencia de alguno de los medios de impugnación previstos en la </a:t>
            </a:r>
            <a:r>
              <a:rPr lang="es-MX" sz="1350" dirty="0">
                <a:latin typeface="Arial" panose="020B0604020202020204" pitchFamily="34" charset="0"/>
                <a:cs typeface="Arial" panose="020B0604020202020204" pitchFamily="34" charset="0"/>
              </a:rPr>
              <a:t>Ley Electoral</a:t>
            </a:r>
            <a:r>
              <a:rPr lang="es-MX" sz="1350" dirty="0">
                <a:latin typeface="Arial" panose="020B0604020202020204" pitchFamily="34" charset="0"/>
                <a:cs typeface="Arial" panose="020B0604020202020204" pitchFamily="34" charset="0"/>
              </a:rPr>
              <a:t>, se sustanciaran por medio de un Juicio Electoral.</a:t>
            </a:r>
          </a:p>
        </p:txBody>
      </p:sp>
      <p:sp>
        <p:nvSpPr>
          <p:cNvPr id="8" name="7 Flecha curvada hacia la izquierda"/>
          <p:cNvSpPr/>
          <p:nvPr/>
        </p:nvSpPr>
        <p:spPr>
          <a:xfrm rot="2474526">
            <a:off x="5698711" y="3252801"/>
            <a:ext cx="652479" cy="2534735"/>
          </a:xfrm>
          <a:prstGeom prst="curvedLeftArrow">
            <a:avLst>
              <a:gd name="adj1" fmla="val 0"/>
              <a:gd name="adj2" fmla="val 50000"/>
              <a:gd name="adj3" fmla="val 67424"/>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sz="1350">
              <a:solidFill>
                <a:schemeClr val="tx1"/>
              </a:solidFill>
            </a:endParaRPr>
          </a:p>
        </p:txBody>
      </p:sp>
    </p:spTree>
    <p:extLst>
      <p:ext uri="{BB962C8B-B14F-4D97-AF65-F5344CB8AC3E}">
        <p14:creationId xmlns:p14="http://schemas.microsoft.com/office/powerpoint/2010/main" val="2600566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092498" y="944940"/>
            <a:ext cx="5029200" cy="41549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100" b="1" dirty="0">
                <a:solidFill>
                  <a:schemeClr val="bg1"/>
                </a:solidFill>
                <a:latin typeface="Arial" panose="020B0604020202020204" pitchFamily="34" charset="0"/>
                <a:cs typeface="Arial" panose="020B0604020202020204" pitchFamily="34" charset="0"/>
              </a:rPr>
              <a:t>RECURSO  DE REVISIÓN</a:t>
            </a:r>
          </a:p>
        </p:txBody>
      </p:sp>
      <p:sp>
        <p:nvSpPr>
          <p:cNvPr id="4" name="3 Rectángulo redondeado"/>
          <p:cNvSpPr/>
          <p:nvPr/>
        </p:nvSpPr>
        <p:spPr>
          <a:xfrm>
            <a:off x="73571" y="1489271"/>
            <a:ext cx="1771650" cy="1257300"/>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PROCEDENCIA:</a:t>
            </a:r>
          </a:p>
          <a:p>
            <a:pPr algn="ctr"/>
            <a:r>
              <a:rPr lang="es-MX" sz="1350" b="1" dirty="0">
                <a:latin typeface="Arial" panose="020B0604020202020204" pitchFamily="34" charset="0"/>
                <a:cs typeface="Arial" panose="020B0604020202020204" pitchFamily="34" charset="0"/>
              </a:rPr>
              <a:t>MEDIO DE IMPUGNACION DE CARÁCTER ADMINISTRATIVO</a:t>
            </a:r>
            <a:endParaRPr lang="es-MX" sz="1350" b="1" dirty="0">
              <a:latin typeface="Arial" panose="020B0604020202020204" pitchFamily="34" charset="0"/>
              <a:cs typeface="Arial" panose="020B0604020202020204" pitchFamily="34" charset="0"/>
            </a:endParaRPr>
          </a:p>
        </p:txBody>
      </p:sp>
      <p:sp>
        <p:nvSpPr>
          <p:cNvPr id="5" name="4 Abrir llave"/>
          <p:cNvSpPr/>
          <p:nvPr/>
        </p:nvSpPr>
        <p:spPr>
          <a:xfrm>
            <a:off x="1901185" y="1257302"/>
            <a:ext cx="325289" cy="1731207"/>
          </a:xfrm>
          <a:prstGeom prst="leftBrace">
            <a:avLst>
              <a:gd name="adj1" fmla="val 10323"/>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sz="1350"/>
          </a:p>
        </p:txBody>
      </p:sp>
      <p:sp>
        <p:nvSpPr>
          <p:cNvPr id="6" name="5 CuadroTexto"/>
          <p:cNvSpPr txBox="1"/>
          <p:nvPr/>
        </p:nvSpPr>
        <p:spPr>
          <a:xfrm>
            <a:off x="2226474" y="1356127"/>
            <a:ext cx="5888831" cy="1973617"/>
          </a:xfrm>
          <a:prstGeom prst="rect">
            <a:avLst/>
          </a:prstGeom>
          <a:noFill/>
        </p:spPr>
        <p:txBody>
          <a:bodyPr wrap="square" rtlCol="0">
            <a:spAutoFit/>
          </a:bodyPr>
          <a:lstStyle/>
          <a:p>
            <a:pPr marL="257168" indent="-257168" algn="just">
              <a:buFontTx/>
              <a:buAutoNum type="arabicPeriod"/>
            </a:pPr>
            <a:r>
              <a:rPr lang="es-MX" sz="1125" dirty="0">
                <a:latin typeface="Arial" panose="020B0604020202020204" pitchFamily="34" charset="0"/>
                <a:cs typeface="Arial" panose="020B0604020202020204" pitchFamily="34" charset="0"/>
              </a:rPr>
              <a:t>Durante la etapa de </a:t>
            </a:r>
            <a:r>
              <a:rPr lang="es-MX" sz="1125" dirty="0">
                <a:latin typeface="Arial" panose="020B0604020202020204" pitchFamily="34" charset="0"/>
                <a:cs typeface="Arial" panose="020B0604020202020204" pitchFamily="34" charset="0"/>
              </a:rPr>
              <a:t>preparación, </a:t>
            </a:r>
            <a:r>
              <a:rPr lang="es-MX" sz="1125" b="1" dirty="0">
                <a:latin typeface="Arial" panose="020B0604020202020204" pitchFamily="34" charset="0"/>
                <a:cs typeface="Arial" panose="020B0604020202020204" pitchFamily="34" charset="0"/>
              </a:rPr>
              <a:t>procederá </a:t>
            </a:r>
            <a:r>
              <a:rPr lang="es-MX" sz="1125" b="1" dirty="0">
                <a:latin typeface="Arial" panose="020B0604020202020204" pitchFamily="34" charset="0"/>
                <a:cs typeface="Arial" panose="020B0604020202020204" pitchFamily="34" charset="0"/>
              </a:rPr>
              <a:t>para impugnar los actos o resoluciones que causen un perjuicio a quien teniendo interés jurídico lo promueva, y que provengan de los órganos colegiados del Instituto Estatal a nivel distrital y municipal.</a:t>
            </a:r>
          </a:p>
          <a:p>
            <a:pPr marL="257168" indent="-257168" algn="just">
              <a:buAutoNum type="arabicPeriod"/>
            </a:pPr>
            <a:r>
              <a:rPr lang="es-MX" sz="1125" dirty="0">
                <a:latin typeface="Arial" panose="020B0604020202020204" pitchFamily="34" charset="0"/>
                <a:cs typeface="Arial" panose="020B0604020202020204" pitchFamily="34" charset="0"/>
              </a:rPr>
              <a:t>Durante </a:t>
            </a:r>
            <a:r>
              <a:rPr lang="es-MX" sz="1125" dirty="0">
                <a:latin typeface="Arial" panose="020B0604020202020204" pitchFamily="34" charset="0"/>
                <a:cs typeface="Arial" panose="020B0604020202020204" pitchFamily="34" charset="0"/>
              </a:rPr>
              <a:t>el </a:t>
            </a:r>
            <a:r>
              <a:rPr lang="es-MX" sz="1125" b="1" dirty="0">
                <a:latin typeface="Arial" panose="020B0604020202020204" pitchFamily="34" charset="0"/>
                <a:cs typeface="Arial" panose="020B0604020202020204" pitchFamily="34" charset="0"/>
              </a:rPr>
              <a:t>proceso electoral</a:t>
            </a:r>
            <a:r>
              <a:rPr lang="es-MX" sz="1125" dirty="0">
                <a:latin typeface="Arial" panose="020B0604020202020204" pitchFamily="34" charset="0"/>
                <a:cs typeface="Arial" panose="020B0604020202020204" pitchFamily="34" charset="0"/>
              </a:rPr>
              <a:t>, en la </a:t>
            </a:r>
            <a:r>
              <a:rPr lang="es-MX" sz="1125" b="1" dirty="0">
                <a:latin typeface="Arial" panose="020B0604020202020204" pitchFamily="34" charset="0"/>
                <a:cs typeface="Arial" panose="020B0604020202020204" pitchFamily="34" charset="0"/>
              </a:rPr>
              <a:t>etapa de resultados </a:t>
            </a:r>
            <a:r>
              <a:rPr lang="es-MX" sz="1125" dirty="0">
                <a:latin typeface="Arial" panose="020B0604020202020204" pitchFamily="34" charset="0"/>
                <a:cs typeface="Arial" panose="020B0604020202020204" pitchFamily="34" charset="0"/>
              </a:rPr>
              <a:t>y </a:t>
            </a:r>
            <a:r>
              <a:rPr lang="es-MX" sz="1125" b="1" dirty="0">
                <a:latin typeface="Arial" panose="020B0604020202020204" pitchFamily="34" charset="0"/>
                <a:cs typeface="Arial" panose="020B0604020202020204" pitchFamily="34" charset="0"/>
              </a:rPr>
              <a:t>declaraciones de validez </a:t>
            </a:r>
            <a:r>
              <a:rPr lang="es-MX" sz="1125" dirty="0">
                <a:latin typeface="Arial" panose="020B0604020202020204" pitchFamily="34" charset="0"/>
                <a:cs typeface="Arial" panose="020B0604020202020204" pitchFamily="34" charset="0"/>
              </a:rPr>
              <a:t>de las </a:t>
            </a:r>
            <a:r>
              <a:rPr lang="es-MX" sz="1125" dirty="0">
                <a:latin typeface="Arial" panose="020B0604020202020204" pitchFamily="34" charset="0"/>
                <a:cs typeface="Arial" panose="020B0604020202020204" pitchFamily="34" charset="0"/>
              </a:rPr>
              <a:t>elecciones</a:t>
            </a:r>
            <a:r>
              <a:rPr lang="es-MX" sz="1125" dirty="0">
                <a:latin typeface="Arial" panose="020B0604020202020204" pitchFamily="34" charset="0"/>
                <a:cs typeface="Arial" panose="020B0604020202020204" pitchFamily="34" charset="0"/>
              </a:rPr>
              <a:t>,</a:t>
            </a:r>
            <a:r>
              <a:rPr lang="es-MX" sz="1125" dirty="0">
                <a:latin typeface="Arial" panose="020B0604020202020204" pitchFamily="34" charset="0"/>
                <a:cs typeface="Arial" panose="020B0604020202020204" pitchFamily="34" charset="0"/>
              </a:rPr>
              <a:t> los </a:t>
            </a:r>
            <a:r>
              <a:rPr lang="es-MX" sz="1125" dirty="0">
                <a:latin typeface="Arial" panose="020B0604020202020204" pitchFamily="34" charset="0"/>
                <a:cs typeface="Arial" panose="020B0604020202020204" pitchFamily="34" charset="0"/>
              </a:rPr>
              <a:t>actos o resoluciones de los órganos del Instituto Estatal, que causen un perjuicio real al interés jurídico del partido político recurrente, cuya naturaleza sea diversa a los que puedan recurrirse por la vía de inconformidad y que no guarden relación con el proceso electoral y los resultados del mismo, serán resueltos por la Junta Estatal Ejecutiva o el Consejo Estatal del Instituto.</a:t>
            </a:r>
            <a:endParaRPr lang="es-MX" sz="1125" dirty="0">
              <a:latin typeface="Arial" panose="020B0604020202020204" pitchFamily="34" charset="0"/>
              <a:cs typeface="Arial" panose="020B0604020202020204" pitchFamily="34" charset="0"/>
            </a:endParaRPr>
          </a:p>
          <a:p>
            <a:pPr marL="257168" indent="-257168" algn="just">
              <a:buAutoNum type="arabicPeriod"/>
            </a:pPr>
            <a:endParaRPr lang="es-MX" sz="975" dirty="0">
              <a:latin typeface="Arial" panose="020B0604020202020204" pitchFamily="34" charset="0"/>
              <a:cs typeface="Arial" panose="020B0604020202020204" pitchFamily="34" charset="0"/>
            </a:endParaRPr>
          </a:p>
        </p:txBody>
      </p:sp>
      <p:sp>
        <p:nvSpPr>
          <p:cNvPr id="7" name="6 Rectángulo"/>
          <p:cNvSpPr/>
          <p:nvPr/>
        </p:nvSpPr>
        <p:spPr>
          <a:xfrm>
            <a:off x="571500" y="3121282"/>
            <a:ext cx="8001000" cy="715581"/>
          </a:xfrm>
          <a:prstGeom prst="rect">
            <a:avLst/>
          </a:prstGeom>
          <a:ln>
            <a:solidFill>
              <a:schemeClr val="tx1"/>
            </a:solidFill>
          </a:ln>
        </p:spPr>
        <p:txBody>
          <a:bodyPr wrap="square">
            <a:spAutoFit/>
          </a:bodyPr>
          <a:lstStyle/>
          <a:p>
            <a:pPr algn="just"/>
            <a:r>
              <a:rPr lang="es-MX" sz="1350" dirty="0">
                <a:latin typeface="Arial" panose="020B0604020202020204" pitchFamily="34" charset="0"/>
                <a:cs typeface="Arial" panose="020B0604020202020204" pitchFamily="34" charset="0"/>
              </a:rPr>
              <a:t>Sólo procederá el recurso de revisión, cuando reuniendo los requisitos que señala esta ley, lo interponga un partido político, una coalición o un candidato independiente, a través de sus representantes legítimos, además de que el último también podrá hacerlo por sí mismo.</a:t>
            </a:r>
          </a:p>
        </p:txBody>
      </p:sp>
      <p:sp>
        <p:nvSpPr>
          <p:cNvPr id="8" name="7 Rectángulo redondeado"/>
          <p:cNvSpPr/>
          <p:nvPr/>
        </p:nvSpPr>
        <p:spPr>
          <a:xfrm>
            <a:off x="797719" y="3916699"/>
            <a:ext cx="1657350" cy="609746"/>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350" dirty="0">
                <a:latin typeface="Arial" panose="020B0604020202020204" pitchFamily="34" charset="0"/>
                <a:cs typeface="Arial" panose="020B0604020202020204" pitchFamily="34" charset="0"/>
              </a:rPr>
              <a:t>AUTORIDAD COMPETENTE</a:t>
            </a:r>
          </a:p>
        </p:txBody>
      </p:sp>
      <p:sp>
        <p:nvSpPr>
          <p:cNvPr id="9" name="8 CuadroTexto"/>
          <p:cNvSpPr txBox="1"/>
          <p:nvPr/>
        </p:nvSpPr>
        <p:spPr>
          <a:xfrm>
            <a:off x="3514727" y="3874016"/>
            <a:ext cx="47148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dirty="0">
                <a:latin typeface="Arial" panose="020B0604020202020204" pitchFamily="34" charset="0"/>
                <a:cs typeface="Arial" panose="020B0604020202020204" pitchFamily="34" charset="0"/>
              </a:rPr>
              <a:t> la Junta Estatal Ejecutiva o el Consejo Estatal del Instituto.</a:t>
            </a:r>
          </a:p>
        </p:txBody>
      </p:sp>
      <p:cxnSp>
        <p:nvCxnSpPr>
          <p:cNvPr id="10" name="9 Conector recto de flecha"/>
          <p:cNvCxnSpPr/>
          <p:nvPr/>
        </p:nvCxnSpPr>
        <p:spPr>
          <a:xfrm>
            <a:off x="2714625" y="4193669"/>
            <a:ext cx="6286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10 Nube"/>
          <p:cNvSpPr/>
          <p:nvPr/>
        </p:nvSpPr>
        <p:spPr>
          <a:xfrm>
            <a:off x="1200150" y="4791987"/>
            <a:ext cx="3028950" cy="8001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panose="020B0604020202020204" pitchFamily="34" charset="0"/>
                <a:cs typeface="Arial" panose="020B0604020202020204" pitchFamily="34" charset="0"/>
              </a:rPr>
              <a:t>Resoluciones</a:t>
            </a:r>
          </a:p>
        </p:txBody>
      </p:sp>
      <p:sp>
        <p:nvSpPr>
          <p:cNvPr id="12" name="11 CuadroTexto"/>
          <p:cNvSpPr txBox="1"/>
          <p:nvPr/>
        </p:nvSpPr>
        <p:spPr>
          <a:xfrm>
            <a:off x="5743575" y="4551356"/>
            <a:ext cx="1314450" cy="300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Confirman </a:t>
            </a:r>
          </a:p>
        </p:txBody>
      </p:sp>
      <p:sp>
        <p:nvSpPr>
          <p:cNvPr id="13" name="12 CuadroTexto"/>
          <p:cNvSpPr txBox="1"/>
          <p:nvPr/>
        </p:nvSpPr>
        <p:spPr>
          <a:xfrm>
            <a:off x="5974773" y="5686425"/>
            <a:ext cx="1314450" cy="3000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 Revocan</a:t>
            </a:r>
          </a:p>
        </p:txBody>
      </p:sp>
      <p:sp>
        <p:nvSpPr>
          <p:cNvPr id="14" name="13 CuadroTexto"/>
          <p:cNvSpPr txBox="1"/>
          <p:nvPr/>
        </p:nvSpPr>
        <p:spPr>
          <a:xfrm>
            <a:off x="6400800" y="5090725"/>
            <a:ext cx="1314450"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350" dirty="0">
                <a:latin typeface="Arial" panose="020B0604020202020204" pitchFamily="34" charset="0"/>
                <a:cs typeface="Arial" panose="020B0604020202020204" pitchFamily="34" charset="0"/>
              </a:rPr>
              <a:t> Modifican </a:t>
            </a:r>
          </a:p>
        </p:txBody>
      </p:sp>
      <p:cxnSp>
        <p:nvCxnSpPr>
          <p:cNvPr id="15" name="14 Conector recto de flecha"/>
          <p:cNvCxnSpPr/>
          <p:nvPr/>
        </p:nvCxnSpPr>
        <p:spPr>
          <a:xfrm flipV="1">
            <a:off x="4572000" y="4689859"/>
            <a:ext cx="971550" cy="2250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15 Conector recto de flecha"/>
          <p:cNvCxnSpPr/>
          <p:nvPr/>
        </p:nvCxnSpPr>
        <p:spPr>
          <a:xfrm>
            <a:off x="4572000" y="5192037"/>
            <a:ext cx="15430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16 Conector recto de flecha"/>
          <p:cNvCxnSpPr/>
          <p:nvPr/>
        </p:nvCxnSpPr>
        <p:spPr>
          <a:xfrm>
            <a:off x="4572000" y="5367725"/>
            <a:ext cx="97155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06876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3C776C5E-44AA-4993-92C5-5918B5CAF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xmlns="" id="{17E859D9-E2CB-470C-BB9D-C379416568F4}"/>
              </a:ext>
            </a:extLst>
          </p:cNvPr>
          <p:cNvSpPr txBox="1"/>
          <p:nvPr/>
        </p:nvSpPr>
        <p:spPr>
          <a:xfrm>
            <a:off x="1657350" y="2544830"/>
            <a:ext cx="5486400" cy="1107996"/>
          </a:xfrm>
          <a:prstGeom prst="rect">
            <a:avLst/>
          </a:prstGeom>
          <a:noFill/>
        </p:spPr>
        <p:txBody>
          <a:bodyPr wrap="square" rtlCol="0">
            <a:spAutoFit/>
          </a:bodyPr>
          <a:lstStyle/>
          <a:p>
            <a:pPr algn="ctr"/>
            <a:r>
              <a:rPr lang="es-MX" sz="6600" dirty="0">
                <a:solidFill>
                  <a:srgbClr val="FF0000"/>
                </a:solidFill>
                <a:latin typeface="Arial" panose="020B0604020202020204" pitchFamily="34" charset="0"/>
                <a:cs typeface="Arial" panose="020B0604020202020204" pitchFamily="34" charset="0"/>
              </a:rPr>
              <a:t>GRACIAS</a:t>
            </a:r>
          </a:p>
        </p:txBody>
      </p:sp>
      <p:sp>
        <p:nvSpPr>
          <p:cNvPr id="4" name="CuadroTexto 3">
            <a:extLst>
              <a:ext uri="{FF2B5EF4-FFF2-40B4-BE49-F238E27FC236}">
                <a16:creationId xmlns:a16="http://schemas.microsoft.com/office/drawing/2014/main" xmlns="" id="{484A6196-F774-4A7E-B0B1-F912CB1554C0}"/>
              </a:ext>
            </a:extLst>
          </p:cNvPr>
          <p:cNvSpPr txBox="1"/>
          <p:nvPr/>
        </p:nvSpPr>
        <p:spPr>
          <a:xfrm>
            <a:off x="2571750" y="4535981"/>
            <a:ext cx="4914900" cy="9233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Twitter: @</a:t>
            </a:r>
            <a:r>
              <a:rPr lang="es-MX" dirty="0" err="1">
                <a:latin typeface="Arial" panose="020B0604020202020204" pitchFamily="34" charset="0"/>
                <a:cs typeface="Arial" panose="020B0604020202020204" pitchFamily="34" charset="0"/>
              </a:rPr>
              <a:t>rileymata</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Facebook: Rigoberto Riley Mata </a:t>
            </a:r>
            <a:r>
              <a:rPr lang="es-MX" dirty="0" err="1">
                <a:latin typeface="Arial" panose="020B0604020202020204" pitchFamily="34" charset="0"/>
                <a:cs typeface="Arial" panose="020B0604020202020204" pitchFamily="34" charset="0"/>
              </a:rPr>
              <a:t>VIllanueva</a:t>
            </a:r>
            <a:endParaRPr lang="es-MX"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xmlns="" id="{78190DDA-61AA-4A28-8601-EBB01CE14112}"/>
              </a:ext>
            </a:extLst>
          </p:cNvPr>
          <p:cNvPicPr>
            <a:picLocks noChangeAspect="1"/>
          </p:cNvPicPr>
          <p:nvPr/>
        </p:nvPicPr>
        <p:blipFill>
          <a:blip r:embed="rId3"/>
          <a:stretch>
            <a:fillRect/>
          </a:stretch>
        </p:blipFill>
        <p:spPr>
          <a:xfrm>
            <a:off x="1771650" y="4186003"/>
            <a:ext cx="800100" cy="800100"/>
          </a:xfrm>
          <a:prstGeom prst="ellipse">
            <a:avLst/>
          </a:prstGeom>
          <a:ln>
            <a:noFill/>
          </a:ln>
          <a:effectLst>
            <a:softEdge rad="112500"/>
          </a:effectLst>
        </p:spPr>
      </p:pic>
      <p:pic>
        <p:nvPicPr>
          <p:cNvPr id="6" name="Imagen 5">
            <a:extLst>
              <a:ext uri="{FF2B5EF4-FFF2-40B4-BE49-F238E27FC236}">
                <a16:creationId xmlns:a16="http://schemas.microsoft.com/office/drawing/2014/main" xmlns="" id="{1D79CF89-80AE-4266-8F45-B576B3099B37}"/>
              </a:ext>
            </a:extLst>
          </p:cNvPr>
          <p:cNvPicPr>
            <a:picLocks noChangeAspect="1"/>
          </p:cNvPicPr>
          <p:nvPr/>
        </p:nvPicPr>
        <p:blipFill>
          <a:blip r:embed="rId4"/>
          <a:stretch>
            <a:fillRect/>
          </a:stretch>
        </p:blipFill>
        <p:spPr>
          <a:xfrm>
            <a:off x="1831090" y="4913568"/>
            <a:ext cx="681224" cy="681224"/>
          </a:xfrm>
          <a:prstGeom prst="ellipse">
            <a:avLst/>
          </a:prstGeom>
          <a:ln>
            <a:noFill/>
          </a:ln>
          <a:effectLst>
            <a:softEdge rad="112500"/>
          </a:effectLst>
        </p:spPr>
      </p:pic>
    </p:spTree>
    <p:extLst>
      <p:ext uri="{BB962C8B-B14F-4D97-AF65-F5344CB8AC3E}">
        <p14:creationId xmlns:p14="http://schemas.microsoft.com/office/powerpoint/2010/main" val="182812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Flecha abajo"/>
          <p:cNvSpPr/>
          <p:nvPr/>
        </p:nvSpPr>
        <p:spPr>
          <a:xfrm rot="18420488">
            <a:off x="4903111" y="4058933"/>
            <a:ext cx="1718321"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9" name="8 Flecha abajo"/>
          <p:cNvSpPr/>
          <p:nvPr/>
        </p:nvSpPr>
        <p:spPr>
          <a:xfrm rot="2690332">
            <a:off x="2619586" y="4159075"/>
            <a:ext cx="1718321"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2" name="11 Flecha abajo"/>
          <p:cNvSpPr/>
          <p:nvPr/>
        </p:nvSpPr>
        <p:spPr>
          <a:xfrm rot="13365275">
            <a:off x="4903110" y="1782291"/>
            <a:ext cx="1718321"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3" name="2 Flecha abajo"/>
          <p:cNvSpPr/>
          <p:nvPr/>
        </p:nvSpPr>
        <p:spPr>
          <a:xfrm rot="7973633">
            <a:off x="2447829" y="1681407"/>
            <a:ext cx="1719834" cy="1503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4" name="object 4"/>
          <p:cNvSpPr/>
          <p:nvPr/>
        </p:nvSpPr>
        <p:spPr>
          <a:xfrm>
            <a:off x="-466" y="859095"/>
            <a:ext cx="9144000" cy="5141655"/>
          </a:xfrm>
          <a:prstGeom prst="rect">
            <a:avLst/>
          </a:prstGeom>
          <a:blipFill dpi="0" rotWithShape="1">
            <a:blip r:embed="rId2">
              <a:alphaModFix amt="75000"/>
            </a:blip>
            <a:srcRect/>
            <a:stretch>
              <a:fillRect/>
            </a:stretch>
          </a:blipFill>
        </p:spPr>
        <p:txBody>
          <a:bodyPr wrap="square" lIns="0" tIns="0" rIns="0" bIns="0" rtlCol="0">
            <a:noAutofit/>
          </a:bodyPr>
          <a:lstStyle/>
          <a:p>
            <a:endParaRPr sz="1350" dirty="0"/>
          </a:p>
        </p:txBody>
      </p:sp>
      <p:sp>
        <p:nvSpPr>
          <p:cNvPr id="8" name="object 9"/>
          <p:cNvSpPr/>
          <p:nvPr/>
        </p:nvSpPr>
        <p:spPr>
          <a:xfrm rot="5400000">
            <a:off x="7245057" y="2932086"/>
            <a:ext cx="5143499" cy="993839"/>
          </a:xfrm>
          <a:custGeom>
            <a:avLst/>
            <a:gdLst/>
            <a:ahLst/>
            <a:cxnLst/>
            <a:rect l="l" t="t" r="r" b="b"/>
            <a:pathLst>
              <a:path w="8968740" h="1659636">
                <a:moveTo>
                  <a:pt x="0" y="1659636"/>
                </a:moveTo>
                <a:lnTo>
                  <a:pt x="8968740" y="1659636"/>
                </a:lnTo>
                <a:lnTo>
                  <a:pt x="8968740" y="0"/>
                </a:lnTo>
                <a:lnTo>
                  <a:pt x="0" y="0"/>
                </a:lnTo>
                <a:lnTo>
                  <a:pt x="0" y="1659636"/>
                </a:lnTo>
                <a:close/>
              </a:path>
            </a:pathLst>
          </a:custGeom>
          <a:solidFill>
            <a:schemeClr val="tx2">
              <a:lumMod val="60000"/>
              <a:lumOff val="40000"/>
              <a:alpha val="50000"/>
            </a:schemeClr>
          </a:solidFill>
        </p:spPr>
        <p:txBody>
          <a:bodyPr wrap="square" lIns="0" tIns="0" rIns="0" bIns="0" rtlCol="0">
            <a:noAutofit/>
          </a:bodyPr>
          <a:lstStyle/>
          <a:p>
            <a:endParaRPr sz="1350"/>
          </a:p>
        </p:txBody>
      </p:sp>
      <p:sp>
        <p:nvSpPr>
          <p:cNvPr id="2" name="1 Rectángulo"/>
          <p:cNvSpPr/>
          <p:nvPr/>
        </p:nvSpPr>
        <p:spPr>
          <a:xfrm>
            <a:off x="3566800" y="2534880"/>
            <a:ext cx="2057400" cy="2114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172" y="3049230"/>
            <a:ext cx="1248728"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78755" y="1204017"/>
            <a:ext cx="2215938" cy="92333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350" b="1" dirty="0">
                <a:latin typeface="Arial" panose="020B0604020202020204" pitchFamily="34" charset="0"/>
                <a:cs typeface="Arial" panose="020B0604020202020204" pitchFamily="34" charset="0"/>
              </a:rPr>
              <a:t>Máxima Autoridad Jurisdiccional en Materia Electoral en Tabasco.</a:t>
            </a:r>
          </a:p>
        </p:txBody>
      </p:sp>
      <p:sp>
        <p:nvSpPr>
          <p:cNvPr id="6" name="5 CuadroTexto"/>
          <p:cNvSpPr txBox="1"/>
          <p:nvPr/>
        </p:nvSpPr>
        <p:spPr>
          <a:xfrm>
            <a:off x="6592228" y="1117054"/>
            <a:ext cx="2328800" cy="71558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Se integra por tres magistrados, que duran 7 años en el cargo. </a:t>
            </a:r>
          </a:p>
        </p:txBody>
      </p:sp>
      <p:sp>
        <p:nvSpPr>
          <p:cNvPr id="16" name="15 CuadroTexto"/>
          <p:cNvSpPr txBox="1"/>
          <p:nvPr/>
        </p:nvSpPr>
        <p:spPr>
          <a:xfrm>
            <a:off x="6650240" y="3477701"/>
            <a:ext cx="2286000" cy="1962076"/>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Los Magistrados Electorales eligen de entre ellos al que deba fungir como Presidente, quien dura en su encargo</a:t>
            </a:r>
          </a:p>
          <a:p>
            <a:pPr algn="just"/>
            <a:r>
              <a:rPr lang="es-MX" sz="1350" dirty="0">
                <a:latin typeface="Arial" panose="020B0604020202020204" pitchFamily="34" charset="0"/>
                <a:cs typeface="Arial" panose="020B0604020202020204" pitchFamily="34" charset="0"/>
              </a:rPr>
              <a:t>dos años. </a:t>
            </a:r>
          </a:p>
          <a:p>
            <a:pPr algn="just"/>
            <a:r>
              <a:rPr lang="es-MX" sz="1350" dirty="0">
                <a:latin typeface="Arial" panose="020B0604020202020204" pitchFamily="34" charset="0"/>
                <a:cs typeface="Arial" panose="020B0604020202020204" pitchFamily="34" charset="0"/>
              </a:rPr>
              <a:t>La Presidencia será rotatoria entre los tres magistrados.</a:t>
            </a:r>
          </a:p>
        </p:txBody>
      </p:sp>
      <p:sp>
        <p:nvSpPr>
          <p:cNvPr id="20" name="19 CuadroTexto"/>
          <p:cNvSpPr txBox="1"/>
          <p:nvPr/>
        </p:nvSpPr>
        <p:spPr>
          <a:xfrm>
            <a:off x="326235" y="3034575"/>
            <a:ext cx="2291125" cy="27930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350" dirty="0">
                <a:latin typeface="Arial" panose="020B0604020202020204" pitchFamily="34" charset="0"/>
                <a:cs typeface="Arial" panose="020B0604020202020204" pitchFamily="34" charset="0"/>
              </a:rPr>
              <a:t>El </a:t>
            </a:r>
            <a:r>
              <a:rPr lang="es-MX" sz="1350" b="1" dirty="0">
                <a:latin typeface="Arial" panose="020B0604020202020204" pitchFamily="34" charset="0"/>
                <a:cs typeface="Arial" panose="020B0604020202020204" pitchFamily="34" charset="0"/>
              </a:rPr>
              <a:t>Tribunal</a:t>
            </a:r>
            <a:r>
              <a:rPr lang="es-MX" sz="1350" dirty="0">
                <a:latin typeface="Arial" panose="020B0604020202020204" pitchFamily="34" charset="0"/>
                <a:cs typeface="Arial" panose="020B0604020202020204" pitchFamily="34" charset="0"/>
              </a:rPr>
              <a:t>, al resolver los asuntos de su competencia, garantiza </a:t>
            </a:r>
            <a:r>
              <a:rPr lang="es-MX" sz="1350" dirty="0">
                <a:latin typeface="Arial" panose="020B0604020202020204" pitchFamily="34" charset="0"/>
                <a:cs typeface="Arial" panose="020B0604020202020204" pitchFamily="34" charset="0"/>
              </a:rPr>
              <a:t>que </a:t>
            </a:r>
            <a:r>
              <a:rPr lang="es-MX" sz="1350" b="1" dirty="0">
                <a:latin typeface="Arial" panose="020B0604020202020204" pitchFamily="34" charset="0"/>
                <a:cs typeface="Arial" panose="020B0604020202020204" pitchFamily="34" charset="0"/>
              </a:rPr>
              <a:t>todos los actos y resoluciones </a:t>
            </a:r>
            <a:r>
              <a:rPr lang="es-MX" sz="1350" dirty="0">
                <a:latin typeface="Arial" panose="020B0604020202020204" pitchFamily="34" charset="0"/>
                <a:cs typeface="Arial" panose="020B0604020202020204" pitchFamily="34" charset="0"/>
              </a:rPr>
              <a:t>de las autoridades electorales se sujeten invariablemente a los principios de </a:t>
            </a:r>
            <a:r>
              <a:rPr lang="es-MX" sz="1350" b="1" dirty="0">
                <a:latin typeface="Arial" panose="020B0604020202020204" pitchFamily="34" charset="0"/>
                <a:cs typeface="Arial" panose="020B0604020202020204" pitchFamily="34" charset="0"/>
              </a:rPr>
              <a:t>constitucionalidad </a:t>
            </a:r>
            <a:r>
              <a:rPr lang="es-MX" sz="1350" dirty="0">
                <a:latin typeface="Arial" panose="020B0604020202020204" pitchFamily="34" charset="0"/>
                <a:cs typeface="Arial" panose="020B0604020202020204" pitchFamily="34" charset="0"/>
              </a:rPr>
              <a:t>y </a:t>
            </a:r>
            <a:r>
              <a:rPr lang="es-MX" sz="1350" b="1" dirty="0">
                <a:latin typeface="Arial" panose="020B0604020202020204" pitchFamily="34" charset="0"/>
                <a:cs typeface="Arial" panose="020B0604020202020204" pitchFamily="34" charset="0"/>
              </a:rPr>
              <a:t>legalidad</a:t>
            </a:r>
            <a:r>
              <a:rPr lang="es-MX" sz="1350" dirty="0">
                <a:latin typeface="Arial" panose="020B0604020202020204" pitchFamily="34" charset="0"/>
                <a:cs typeface="Arial" panose="020B0604020202020204" pitchFamily="34" charset="0"/>
              </a:rPr>
              <a:t>, y garantizar la </a:t>
            </a:r>
            <a:r>
              <a:rPr lang="es-MX" sz="1350" b="1" dirty="0" err="1">
                <a:latin typeface="Arial" panose="020B0604020202020204" pitchFamily="34" charset="0"/>
                <a:cs typeface="Arial" panose="020B0604020202020204" pitchFamily="34" charset="0"/>
              </a:rPr>
              <a:t>definitividad</a:t>
            </a:r>
            <a:r>
              <a:rPr lang="es-MX" sz="1350" dirty="0">
                <a:latin typeface="Arial" panose="020B0604020202020204" pitchFamily="34" charset="0"/>
                <a:cs typeface="Arial" panose="020B0604020202020204" pitchFamily="34" charset="0"/>
              </a:rPr>
              <a:t> de los distintos actos y etapas de los procesos electorales.</a:t>
            </a:r>
          </a:p>
        </p:txBody>
      </p:sp>
      <p:sp>
        <p:nvSpPr>
          <p:cNvPr id="7" name="6 CuadroTexto"/>
          <p:cNvSpPr txBox="1"/>
          <p:nvPr/>
        </p:nvSpPr>
        <p:spPr>
          <a:xfrm>
            <a:off x="3825887" y="4304156"/>
            <a:ext cx="1539230" cy="253916"/>
          </a:xfrm>
          <a:prstGeom prst="rect">
            <a:avLst/>
          </a:prstGeom>
          <a:noFill/>
        </p:spPr>
        <p:txBody>
          <a:bodyPr wrap="square" rtlCol="0">
            <a:spAutoFit/>
          </a:bodyPr>
          <a:lstStyle/>
          <a:p>
            <a:pPr algn="ctr"/>
            <a:r>
              <a:rPr lang="es-MX" sz="1050" dirty="0">
                <a:solidFill>
                  <a:schemeClr val="bg1"/>
                </a:solidFill>
                <a:latin typeface="Arial" panose="020B0604020202020204" pitchFamily="34" charset="0"/>
                <a:cs typeface="Arial" panose="020B0604020202020204" pitchFamily="34" charset="0"/>
              </a:rPr>
              <a:t>CARACTERISTICAS</a:t>
            </a:r>
          </a:p>
        </p:txBody>
      </p:sp>
    </p:spTree>
    <p:extLst>
      <p:ext uri="{BB962C8B-B14F-4D97-AF65-F5344CB8AC3E}">
        <p14:creationId xmlns:p14="http://schemas.microsoft.com/office/powerpoint/2010/main" val="2593184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743202" y="986751"/>
            <a:ext cx="5418146" cy="3231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1500" b="1" dirty="0">
                <a:solidFill>
                  <a:schemeClr val="bg1"/>
                </a:solidFill>
                <a:latin typeface="Arial" panose="020B0604020202020204" pitchFamily="34" charset="0"/>
                <a:cs typeface="Arial" panose="020B0604020202020204" pitchFamily="34" charset="0"/>
              </a:rPr>
              <a:t>PRINCIPIOS QUE RIGEN SU FUNCIÓN</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73836">
            <a:off x="1120279" y="1354609"/>
            <a:ext cx="1821656" cy="1364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78186">
            <a:off x="5634124" y="1510398"/>
            <a:ext cx="1614419" cy="1259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2016">
            <a:off x="18761" y="3104725"/>
            <a:ext cx="1808253" cy="13858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2330">
            <a:off x="5964882" y="4481087"/>
            <a:ext cx="1865294" cy="136693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215704790"/>
              </p:ext>
            </p:extLst>
          </p:nvPr>
        </p:nvGraphicFramePr>
        <p:xfrm>
          <a:off x="1485900" y="1885956"/>
          <a:ext cx="5429250" cy="37147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Flecha curvada hacia abajo"/>
          <p:cNvSpPr/>
          <p:nvPr/>
        </p:nvSpPr>
        <p:spPr>
          <a:xfrm rot="893328">
            <a:off x="2769468" y="1378168"/>
            <a:ext cx="980489" cy="332550"/>
          </a:xfrm>
          <a:prstGeom prst="curved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sz="1350">
              <a:solidFill>
                <a:schemeClr val="tx1"/>
              </a:solidFill>
            </a:endParaRPr>
          </a:p>
        </p:txBody>
      </p:sp>
      <p:sp>
        <p:nvSpPr>
          <p:cNvPr id="7" name="6 Flecha curvada hacia abajo"/>
          <p:cNvSpPr/>
          <p:nvPr/>
        </p:nvSpPr>
        <p:spPr>
          <a:xfrm rot="6557121">
            <a:off x="6762838" y="2771547"/>
            <a:ext cx="1143000" cy="525613"/>
          </a:xfrm>
          <a:prstGeom prst="curved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MX" sz="1350">
              <a:solidFill>
                <a:schemeClr val="tx1"/>
              </a:solidFill>
            </a:endParaRPr>
          </a:p>
        </p:txBody>
      </p:sp>
      <p:sp>
        <p:nvSpPr>
          <p:cNvPr id="8" name="7 Flecha curvada hacia arriba"/>
          <p:cNvSpPr/>
          <p:nvPr/>
        </p:nvSpPr>
        <p:spPr>
          <a:xfrm rot="20027803">
            <a:off x="1154525" y="4536647"/>
            <a:ext cx="816187" cy="274320"/>
          </a:xfrm>
          <a:prstGeom prst="curved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sz="1350">
              <a:solidFill>
                <a:schemeClr val="tx1"/>
              </a:solidFill>
            </a:endParaRPr>
          </a:p>
        </p:txBody>
      </p:sp>
      <p:pic>
        <p:nvPicPr>
          <p:cNvPr id="2054"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288285">
            <a:off x="881249" y="4726208"/>
            <a:ext cx="1362737" cy="127312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Flecha curvada hacia arriba"/>
          <p:cNvSpPr/>
          <p:nvPr/>
        </p:nvSpPr>
        <p:spPr>
          <a:xfrm>
            <a:off x="2133633" y="5683794"/>
            <a:ext cx="686999" cy="298397"/>
          </a:xfrm>
          <a:prstGeom prst="curvedUp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sz="1350">
              <a:solidFill>
                <a:schemeClr val="tx1"/>
              </a:solidFill>
            </a:endParaRPr>
          </a:p>
        </p:txBody>
      </p:sp>
      <p:sp>
        <p:nvSpPr>
          <p:cNvPr id="10" name="9 Flecha curvada hacia arriba"/>
          <p:cNvSpPr/>
          <p:nvPr/>
        </p:nvSpPr>
        <p:spPr>
          <a:xfrm flipH="1">
            <a:off x="5613797" y="5683792"/>
            <a:ext cx="827532" cy="215309"/>
          </a:xfrm>
          <a:prstGeom prst="curved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sz="1350">
              <a:solidFill>
                <a:schemeClr val="tx1"/>
              </a:solidFill>
            </a:endParaRPr>
          </a:p>
        </p:txBody>
      </p:sp>
    </p:spTree>
    <p:extLst>
      <p:ext uri="{BB962C8B-B14F-4D97-AF65-F5344CB8AC3E}">
        <p14:creationId xmlns:p14="http://schemas.microsoft.com/office/powerpoint/2010/main" val="57090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3 Conector recto"/>
          <p:cNvCxnSpPr/>
          <p:nvPr/>
        </p:nvCxnSpPr>
        <p:spPr>
          <a:xfrm>
            <a:off x="5" y="5086350"/>
            <a:ext cx="9146381" cy="0"/>
          </a:xfrm>
          <a:prstGeom prst="line">
            <a:avLst/>
          </a:prstGeom>
        </p:spPr>
        <p:style>
          <a:lnRef idx="3">
            <a:schemeClr val="dk1"/>
          </a:lnRef>
          <a:fillRef idx="0">
            <a:schemeClr val="dk1"/>
          </a:fillRef>
          <a:effectRef idx="2">
            <a:schemeClr val="dk1"/>
          </a:effectRef>
          <a:fontRef idx="minor">
            <a:schemeClr val="tx1"/>
          </a:fontRef>
        </p:style>
      </p:cxn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45" y="1314452"/>
            <a:ext cx="6686550" cy="30860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9 CuadroTexto"/>
          <p:cNvSpPr txBox="1"/>
          <p:nvPr/>
        </p:nvSpPr>
        <p:spPr>
          <a:xfrm>
            <a:off x="3643408" y="4509271"/>
            <a:ext cx="1766791" cy="600164"/>
          </a:xfrm>
          <a:prstGeom prst="rect">
            <a:avLst/>
          </a:prstGeom>
          <a:noFill/>
        </p:spPr>
        <p:txBody>
          <a:bodyPr wrap="square" rtlCol="0">
            <a:spAutoFit/>
          </a:bodyPr>
          <a:lstStyle/>
          <a:p>
            <a:r>
              <a:rPr lang="es-MX" sz="3300" b="1" dirty="0">
                <a:latin typeface="Arial" panose="020B0604020202020204" pitchFamily="34" charset="0"/>
                <a:cs typeface="Arial" panose="020B0604020202020204" pitchFamily="34" charset="0"/>
              </a:rPr>
              <a:t>PLENO</a:t>
            </a:r>
          </a:p>
        </p:txBody>
      </p:sp>
      <p:sp>
        <p:nvSpPr>
          <p:cNvPr id="2" name="1 Elipse"/>
          <p:cNvSpPr/>
          <p:nvPr/>
        </p:nvSpPr>
        <p:spPr>
          <a:xfrm>
            <a:off x="342900" y="4797812"/>
            <a:ext cx="3486150" cy="1200201"/>
          </a:xfrm>
          <a:prstGeom prst="ellipse">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2100" b="1" dirty="0">
                <a:solidFill>
                  <a:schemeClr val="tx1"/>
                </a:solidFill>
                <a:latin typeface="Arial" panose="020B0604020202020204" pitchFamily="34" charset="0"/>
                <a:cs typeface="Arial" panose="020B0604020202020204" pitchFamily="34" charset="0"/>
              </a:rPr>
              <a:t>SESIONES PÚBLICAS</a:t>
            </a:r>
          </a:p>
          <a:p>
            <a:pPr algn="ctr"/>
            <a:r>
              <a:rPr lang="es-MX" sz="1050" b="1" dirty="0">
                <a:solidFill>
                  <a:schemeClr val="tx1"/>
                </a:solidFill>
                <a:latin typeface="Arial" panose="020B0604020202020204" pitchFamily="34" charset="0"/>
                <a:cs typeface="Arial" panose="020B0604020202020204" pitchFamily="34" charset="0"/>
              </a:rPr>
              <a:t>(Todas las resoluciones. </a:t>
            </a:r>
          </a:p>
          <a:p>
            <a:pPr algn="ctr"/>
            <a:r>
              <a:rPr lang="es-MX" sz="1050" b="1" dirty="0">
                <a:solidFill>
                  <a:schemeClr val="tx1"/>
                </a:solidFill>
                <a:latin typeface="Arial" panose="020B0604020202020204" pitchFamily="34" charset="0"/>
                <a:cs typeface="Arial" panose="020B0604020202020204" pitchFamily="34" charset="0"/>
              </a:rPr>
              <a:t>Art. 7 LOTET; excepción Art. 18 de citada Ley).</a:t>
            </a:r>
          </a:p>
        </p:txBody>
      </p:sp>
      <p:sp>
        <p:nvSpPr>
          <p:cNvPr id="7" name="1 Elipse"/>
          <p:cNvSpPr/>
          <p:nvPr/>
        </p:nvSpPr>
        <p:spPr>
          <a:xfrm>
            <a:off x="5036764" y="4797812"/>
            <a:ext cx="3795627" cy="1200201"/>
          </a:xfrm>
          <a:prstGeom prst="ellipse">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2100" b="1" dirty="0">
                <a:solidFill>
                  <a:schemeClr val="tx1"/>
                </a:solidFill>
                <a:latin typeface="Arial" panose="020B0604020202020204" pitchFamily="34" charset="0"/>
                <a:cs typeface="Arial" panose="020B0604020202020204" pitchFamily="34" charset="0"/>
              </a:rPr>
              <a:t>SESIONES PRIVADAS</a:t>
            </a:r>
          </a:p>
          <a:p>
            <a:pPr algn="ctr"/>
            <a:r>
              <a:rPr lang="es-MX" sz="1200" b="1" dirty="0">
                <a:solidFill>
                  <a:schemeClr val="tx1"/>
                </a:solidFill>
                <a:latin typeface="Arial" panose="020B0604020202020204" pitchFamily="34" charset="0"/>
                <a:cs typeface="Arial" panose="020B0604020202020204" pitchFamily="34" charset="0"/>
              </a:rPr>
              <a:t>(Asuntos administrativos)</a:t>
            </a:r>
          </a:p>
        </p:txBody>
      </p:sp>
    </p:spTree>
    <p:extLst>
      <p:ext uri="{BB962C8B-B14F-4D97-AF65-F5344CB8AC3E}">
        <p14:creationId xmlns:p14="http://schemas.microsoft.com/office/powerpoint/2010/main" val="1456284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 y="857250"/>
            <a:ext cx="91451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514602" y="955968"/>
            <a:ext cx="3771902" cy="46166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2400" b="1" dirty="0">
                <a:solidFill>
                  <a:schemeClr val="bg1"/>
                </a:solidFill>
                <a:latin typeface="Arial" panose="020B0604020202020204" pitchFamily="34" charset="0"/>
                <a:cs typeface="Arial" panose="020B0604020202020204" pitchFamily="34" charset="0"/>
              </a:rPr>
              <a:t>FUNCIÓN</a:t>
            </a:r>
          </a:p>
        </p:txBody>
      </p:sp>
      <p:sp>
        <p:nvSpPr>
          <p:cNvPr id="3" name="2 CuadroTexto"/>
          <p:cNvSpPr txBox="1"/>
          <p:nvPr/>
        </p:nvSpPr>
        <p:spPr>
          <a:xfrm>
            <a:off x="628650" y="2000250"/>
            <a:ext cx="7029450" cy="300082"/>
          </a:xfrm>
          <a:prstGeom prst="rect">
            <a:avLst/>
          </a:prstGeom>
          <a:noFill/>
        </p:spPr>
        <p:txBody>
          <a:bodyPr wrap="square" rtlCol="0">
            <a:spAutoFit/>
          </a:bodyPr>
          <a:lstStyle/>
          <a:p>
            <a:endParaRPr lang="es-MX" sz="1350" dirty="0"/>
          </a:p>
        </p:txBody>
      </p:sp>
      <p:sp>
        <p:nvSpPr>
          <p:cNvPr id="5" name="4 CuadroTexto"/>
          <p:cNvSpPr txBox="1"/>
          <p:nvPr/>
        </p:nvSpPr>
        <p:spPr>
          <a:xfrm>
            <a:off x="311729" y="1600202"/>
            <a:ext cx="8546523" cy="4431983"/>
          </a:xfrm>
          <a:prstGeom prst="rect">
            <a:avLst/>
          </a:prstGeom>
          <a:noFill/>
        </p:spPr>
        <p:txBody>
          <a:bodyPr wrap="square" rtlCol="0">
            <a:spAutoFit/>
          </a:bodyPr>
          <a:lstStyle/>
          <a:p>
            <a:pPr algn="just"/>
            <a:r>
              <a:rPr lang="es-MX" sz="1200" b="1" dirty="0">
                <a:latin typeface="Arial" panose="020B0604020202020204" pitchFamily="34" charset="0"/>
                <a:cs typeface="Arial" panose="020B0604020202020204" pitchFamily="34" charset="0"/>
              </a:rPr>
              <a:t>El Tribunal Electoral de Tabasco funcionará siempre en Pleno y sus resoluciones serán acordadas en sesiones </a:t>
            </a:r>
            <a:r>
              <a:rPr lang="es-MX" sz="1200" b="1" dirty="0">
                <a:latin typeface="Arial" panose="020B0604020202020204" pitchFamily="34" charset="0"/>
                <a:cs typeface="Arial" panose="020B0604020202020204" pitchFamily="34" charset="0"/>
              </a:rPr>
              <a:t>públicas, y sea por unanimidad o </a:t>
            </a:r>
            <a:r>
              <a:rPr lang="es-MX" sz="1200" b="1" dirty="0">
                <a:latin typeface="Arial" panose="020B0604020202020204" pitchFamily="34" charset="0"/>
                <a:cs typeface="Arial" panose="020B0604020202020204" pitchFamily="34" charset="0"/>
              </a:rPr>
              <a:t>mayoría de votos.</a:t>
            </a:r>
          </a:p>
          <a:p>
            <a:pPr algn="just"/>
            <a:endParaRPr lang="es-MX" sz="1200" b="1" dirty="0">
              <a:latin typeface="Arial" panose="020B0604020202020204" pitchFamily="34" charset="0"/>
              <a:cs typeface="Arial" panose="020B0604020202020204" pitchFamily="34" charset="0"/>
            </a:endParaRPr>
          </a:p>
          <a:p>
            <a:pPr algn="just"/>
            <a:r>
              <a:rPr lang="es-MX" sz="1200" b="1" dirty="0">
                <a:latin typeface="Arial" panose="020B0604020202020204" pitchFamily="34" charset="0"/>
                <a:cs typeface="Arial" panose="020B0604020202020204" pitchFamily="34" charset="0"/>
              </a:rPr>
              <a:t>El Tribunal Electoral </a:t>
            </a:r>
            <a:r>
              <a:rPr lang="es-MX" sz="1200" b="1" dirty="0">
                <a:latin typeface="Arial" panose="020B0604020202020204" pitchFamily="34" charset="0"/>
                <a:cs typeface="Arial" panose="020B0604020202020204" pitchFamily="34" charset="0"/>
              </a:rPr>
              <a:t>resuelve las impugnaciones:</a:t>
            </a:r>
            <a:endParaRPr lang="es-MX" sz="1200" b="1" dirty="0">
              <a:latin typeface="Arial" panose="020B0604020202020204" pitchFamily="34" charset="0"/>
              <a:cs typeface="Arial" panose="020B0604020202020204" pitchFamily="34" charset="0"/>
            </a:endParaRPr>
          </a:p>
          <a:p>
            <a:pPr marL="300031" indent="-300031" algn="just">
              <a:lnSpc>
                <a:spcPct val="150000"/>
              </a:lnSpc>
              <a:buFont typeface="Arial" panose="020B0604020202020204" pitchFamily="34" charset="0"/>
              <a:buChar char="•"/>
            </a:pPr>
            <a:r>
              <a:rPr lang="es-MX" sz="1200" b="1" dirty="0">
                <a:latin typeface="Arial" panose="020B0604020202020204" pitchFamily="34" charset="0"/>
                <a:cs typeface="Arial" panose="020B0604020202020204" pitchFamily="34" charset="0"/>
              </a:rPr>
              <a:t>De elecciones </a:t>
            </a:r>
            <a:r>
              <a:rPr lang="es-MX" sz="1200" b="1" dirty="0">
                <a:latin typeface="Arial" panose="020B0604020202020204" pitchFamily="34" charset="0"/>
                <a:cs typeface="Arial" panose="020B0604020202020204" pitchFamily="34" charset="0"/>
              </a:rPr>
              <a:t>de Diputados</a:t>
            </a:r>
            <a:r>
              <a:rPr lang="es-MX" sz="1200" b="1" dirty="0">
                <a:latin typeface="Arial" panose="020B0604020202020204" pitchFamily="34" charset="0"/>
                <a:cs typeface="Arial" panose="020B0604020202020204" pitchFamily="34" charset="0"/>
              </a:rPr>
              <a:t>;</a:t>
            </a:r>
            <a:endParaRPr lang="es-MX" sz="1200" b="1" dirty="0">
              <a:latin typeface="Arial" panose="020B0604020202020204" pitchFamily="34" charset="0"/>
              <a:cs typeface="Arial" panose="020B0604020202020204" pitchFamily="34" charset="0"/>
            </a:endParaRPr>
          </a:p>
          <a:p>
            <a:pPr marL="300031" indent="-300031" algn="just">
              <a:lnSpc>
                <a:spcPct val="150000"/>
              </a:lnSpc>
              <a:buFont typeface="Arial" panose="020B0604020202020204" pitchFamily="34" charset="0"/>
              <a:buChar char="•"/>
            </a:pPr>
            <a:r>
              <a:rPr lang="es-MX" sz="1200" b="1" dirty="0">
                <a:latin typeface="Arial" panose="020B0604020202020204" pitchFamily="34" charset="0"/>
                <a:cs typeface="Arial" panose="020B0604020202020204" pitchFamily="34" charset="0"/>
              </a:rPr>
              <a:t>Elección </a:t>
            </a:r>
            <a:r>
              <a:rPr lang="es-MX" sz="1200" b="1" dirty="0">
                <a:latin typeface="Arial" panose="020B0604020202020204" pitchFamily="34" charset="0"/>
                <a:cs typeface="Arial" panose="020B0604020202020204" pitchFamily="34" charset="0"/>
              </a:rPr>
              <a:t>ordinaria o extraordinaria de Gobernador del Estado;</a:t>
            </a:r>
          </a:p>
          <a:p>
            <a:pPr marL="300031" indent="-300031" algn="just">
              <a:lnSpc>
                <a:spcPct val="150000"/>
              </a:lnSpc>
              <a:buFont typeface="Arial" panose="020B0604020202020204" pitchFamily="34" charset="0"/>
              <a:buChar char="•"/>
            </a:pPr>
            <a:r>
              <a:rPr lang="es-MX" sz="1200" b="1" dirty="0">
                <a:latin typeface="Arial" panose="020B0604020202020204" pitchFamily="34" charset="0"/>
                <a:cs typeface="Arial" panose="020B0604020202020204" pitchFamily="34" charset="0"/>
              </a:rPr>
              <a:t>Elecciones </a:t>
            </a:r>
            <a:r>
              <a:rPr lang="es-MX" sz="1200" b="1" dirty="0">
                <a:latin typeface="Arial" panose="020B0604020202020204" pitchFamily="34" charset="0"/>
                <a:cs typeface="Arial" panose="020B0604020202020204" pitchFamily="34" charset="0"/>
              </a:rPr>
              <a:t>de presidentes municipales y regidores, así como las relativas a delegados y subdelegados municipales;</a:t>
            </a:r>
          </a:p>
          <a:p>
            <a:pPr marL="300031" indent="-300031" algn="just">
              <a:lnSpc>
                <a:spcPct val="150000"/>
              </a:lnSpc>
              <a:buFont typeface="Arial" panose="020B0604020202020204" pitchFamily="34" charset="0"/>
              <a:buChar char="•"/>
            </a:pPr>
            <a:r>
              <a:rPr lang="es-MX" sz="1200" b="1" dirty="0">
                <a:latin typeface="Arial" panose="020B0604020202020204" pitchFamily="34" charset="0"/>
                <a:cs typeface="Arial" panose="020B0604020202020204" pitchFamily="34" charset="0"/>
              </a:rPr>
              <a:t>Sobre </a:t>
            </a:r>
            <a:r>
              <a:rPr lang="es-MX" sz="1200" b="1" dirty="0">
                <a:latin typeface="Arial" panose="020B0604020202020204" pitchFamily="34" charset="0"/>
                <a:cs typeface="Arial" panose="020B0604020202020204" pitchFamily="34" charset="0"/>
              </a:rPr>
              <a:t>actos o resoluciones de la autoridad electoral estatal que violen normas constitucionales o legales;</a:t>
            </a:r>
          </a:p>
          <a:p>
            <a:pPr marL="300031" indent="-300031" algn="just">
              <a:lnSpc>
                <a:spcPct val="150000"/>
              </a:lnSpc>
              <a:buFont typeface="Arial" panose="020B0604020202020204" pitchFamily="34" charset="0"/>
              <a:buChar char="•"/>
            </a:pPr>
            <a:r>
              <a:rPr lang="es-MX" sz="1200" b="1" dirty="0">
                <a:latin typeface="Arial" panose="020B0604020202020204" pitchFamily="34" charset="0"/>
                <a:cs typeface="Arial" panose="020B0604020202020204" pitchFamily="34" charset="0"/>
              </a:rPr>
              <a:t>Sobre </a:t>
            </a:r>
            <a:r>
              <a:rPr lang="es-MX" sz="1200" b="1" dirty="0">
                <a:latin typeface="Arial" panose="020B0604020202020204" pitchFamily="34" charset="0"/>
                <a:cs typeface="Arial" panose="020B0604020202020204" pitchFamily="34" charset="0"/>
              </a:rPr>
              <a:t>actos y resoluciones que violen los derechos políticos electorales de los ciudadanos de votar, ser votado y de afiliación libre y pacífica para tomar parte en los asuntos políticos del Estado;</a:t>
            </a:r>
          </a:p>
          <a:p>
            <a:pPr marL="300031" indent="-300031" algn="just">
              <a:lnSpc>
                <a:spcPct val="150000"/>
              </a:lnSpc>
              <a:buFont typeface="Arial" panose="020B0604020202020204" pitchFamily="34" charset="0"/>
              <a:buChar char="•"/>
            </a:pPr>
            <a:r>
              <a:rPr lang="es-MX" sz="1200" b="1" dirty="0">
                <a:latin typeface="Arial" panose="020B0604020202020204" pitchFamily="34" charset="0"/>
                <a:cs typeface="Arial" panose="020B0604020202020204" pitchFamily="34" charset="0"/>
              </a:rPr>
              <a:t>La determinación e imposición de sanciones por parte del Instituto Electoral y de Participación Ciudadana de Tabasco a partidos o agrupaciones políticas o personas físicas o jurídico colectivas, locales, nacionales o extranjeras que infrinjan disposiciones de la Constitución local;</a:t>
            </a:r>
          </a:p>
          <a:p>
            <a:pPr marL="300031" indent="-300031" algn="just">
              <a:lnSpc>
                <a:spcPct val="150000"/>
              </a:lnSpc>
              <a:buFont typeface="Arial" panose="020B0604020202020204" pitchFamily="34" charset="0"/>
              <a:buChar char="•"/>
            </a:pPr>
            <a:r>
              <a:rPr lang="es-MX" sz="1200" b="1" dirty="0">
                <a:latin typeface="Arial" panose="020B0604020202020204" pitchFamily="34" charset="0"/>
                <a:cs typeface="Arial" panose="020B0604020202020204" pitchFamily="34" charset="0"/>
              </a:rPr>
              <a:t>Los conflictos laborales entre el Instituto Electoral y de Participación Ciudadana y sus servidores públicos; así como los que surjan entre el Tribunal Electoral y sus servidores públicos, en términos de las disposiciones aplicables</a:t>
            </a:r>
            <a:r>
              <a:rPr lang="es-MX" sz="1200" b="1" dirty="0">
                <a:latin typeface="Arial" panose="020B0604020202020204" pitchFamily="34" charset="0"/>
                <a:cs typeface="Arial" panose="020B0604020202020204" pitchFamily="34" charset="0"/>
              </a:rPr>
              <a:t>;</a:t>
            </a:r>
            <a:endParaRPr lang="es-MX"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78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A98234F6-1881-40B3-A005-3C84C0739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 y="857250"/>
            <a:ext cx="914519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xmlns="" id="{62ABB58B-207F-4DF6-9754-34837491D28F}"/>
              </a:ext>
            </a:extLst>
          </p:cNvPr>
          <p:cNvSpPr txBox="1"/>
          <p:nvPr/>
        </p:nvSpPr>
        <p:spPr>
          <a:xfrm>
            <a:off x="1187995" y="1234777"/>
            <a:ext cx="2114550" cy="5078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1350" b="1" dirty="0">
                <a:solidFill>
                  <a:schemeClr val="tx1"/>
                </a:solidFill>
                <a:latin typeface="Arial" panose="020B0604020202020204" pitchFamily="34" charset="0"/>
                <a:cs typeface="Arial" panose="020B0604020202020204" pitchFamily="34" charset="0"/>
              </a:rPr>
              <a:t>El Tribunal </a:t>
            </a:r>
            <a:r>
              <a:rPr lang="es-MX" sz="1350" b="1" dirty="0">
                <a:solidFill>
                  <a:schemeClr val="tx1"/>
                </a:solidFill>
                <a:latin typeface="Arial" panose="020B0604020202020204" pitchFamily="34" charset="0"/>
                <a:cs typeface="Arial" panose="020B0604020202020204" pitchFamily="34" charset="0"/>
              </a:rPr>
              <a:t>Electoral de Tabasco</a:t>
            </a:r>
            <a:endParaRPr lang="es-MX" sz="1350" b="1" dirty="0">
              <a:solidFill>
                <a:schemeClr val="tx1"/>
              </a:solidFill>
              <a:latin typeface="Arial" panose="020B0604020202020204" pitchFamily="34" charset="0"/>
              <a:cs typeface="Arial" panose="020B0604020202020204" pitchFamily="34" charset="0"/>
            </a:endParaRPr>
          </a:p>
        </p:txBody>
      </p:sp>
      <p:cxnSp>
        <p:nvCxnSpPr>
          <p:cNvPr id="5" name="Conector recto de flecha 4">
            <a:extLst>
              <a:ext uri="{FF2B5EF4-FFF2-40B4-BE49-F238E27FC236}">
                <a16:creationId xmlns:a16="http://schemas.microsoft.com/office/drawing/2014/main" xmlns="" id="{799EAB04-D871-4F16-8953-6634EA97AF8A}"/>
              </a:ext>
            </a:extLst>
          </p:cNvPr>
          <p:cNvCxnSpPr/>
          <p:nvPr/>
        </p:nvCxnSpPr>
        <p:spPr>
          <a:xfrm>
            <a:off x="3371850" y="1477148"/>
            <a:ext cx="6858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CuadroTexto 5">
            <a:extLst>
              <a:ext uri="{FF2B5EF4-FFF2-40B4-BE49-F238E27FC236}">
                <a16:creationId xmlns:a16="http://schemas.microsoft.com/office/drawing/2014/main" xmlns="" id="{D3BCB140-9AF9-420D-9487-F7A8DD7FAA34}"/>
              </a:ext>
            </a:extLst>
          </p:cNvPr>
          <p:cNvSpPr txBox="1"/>
          <p:nvPr/>
        </p:nvSpPr>
        <p:spPr>
          <a:xfrm>
            <a:off x="4100516" y="1228644"/>
            <a:ext cx="1971675" cy="5078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sz="1350" dirty="0">
                <a:latin typeface="Arial" panose="020B0604020202020204" pitchFamily="34" charset="0"/>
                <a:cs typeface="Arial" panose="020B0604020202020204" pitchFamily="34" charset="0"/>
              </a:rPr>
              <a:t>Dictará sus sentencias en </a:t>
            </a:r>
            <a:r>
              <a:rPr lang="es-MX" sz="1350" b="1" dirty="0">
                <a:latin typeface="Arial" panose="020B0604020202020204" pitchFamily="34" charset="0"/>
                <a:cs typeface="Arial" panose="020B0604020202020204" pitchFamily="34" charset="0"/>
              </a:rPr>
              <a:t>Sesiones Públicas</a:t>
            </a:r>
            <a:endParaRPr lang="es-MX" sz="1350" b="1" dirty="0">
              <a:solidFill>
                <a:schemeClr val="bg1"/>
              </a:solidFill>
              <a:highlight>
                <a:srgbClr val="00FF00"/>
              </a:highlight>
              <a:latin typeface="Arial" panose="020B0604020202020204" pitchFamily="34" charset="0"/>
              <a:cs typeface="Arial" panose="020B0604020202020204" pitchFamily="34" charset="0"/>
            </a:endParaRPr>
          </a:p>
        </p:txBody>
      </p:sp>
      <p:cxnSp>
        <p:nvCxnSpPr>
          <p:cNvPr id="8" name="Conector recto de flecha 7">
            <a:extLst>
              <a:ext uri="{FF2B5EF4-FFF2-40B4-BE49-F238E27FC236}">
                <a16:creationId xmlns:a16="http://schemas.microsoft.com/office/drawing/2014/main" xmlns="" id="{8582CD60-0589-45BB-925F-CD4EB0A00D93}"/>
              </a:ext>
            </a:extLst>
          </p:cNvPr>
          <p:cNvCxnSpPr/>
          <p:nvPr/>
        </p:nvCxnSpPr>
        <p:spPr>
          <a:xfrm>
            <a:off x="4861825" y="1713393"/>
            <a:ext cx="0" cy="395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Nube 9">
            <a:extLst>
              <a:ext uri="{FF2B5EF4-FFF2-40B4-BE49-F238E27FC236}">
                <a16:creationId xmlns:a16="http://schemas.microsoft.com/office/drawing/2014/main" xmlns="" id="{DB53E571-9143-4C6A-9257-6D620FEEF731}"/>
              </a:ext>
            </a:extLst>
          </p:cNvPr>
          <p:cNvSpPr/>
          <p:nvPr/>
        </p:nvSpPr>
        <p:spPr>
          <a:xfrm>
            <a:off x="1894103" y="2199870"/>
            <a:ext cx="5935450" cy="683416"/>
          </a:xfrm>
          <a:prstGeom prst="cloud">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PROCEDIMIENTO</a:t>
            </a:r>
          </a:p>
        </p:txBody>
      </p:sp>
      <p:sp>
        <p:nvSpPr>
          <p:cNvPr id="11" name="Abrir llave 10">
            <a:extLst>
              <a:ext uri="{FF2B5EF4-FFF2-40B4-BE49-F238E27FC236}">
                <a16:creationId xmlns:a16="http://schemas.microsoft.com/office/drawing/2014/main" xmlns="" id="{14782C60-A6A2-47A5-B96B-0D9340347365}"/>
              </a:ext>
            </a:extLst>
          </p:cNvPr>
          <p:cNvSpPr/>
          <p:nvPr/>
        </p:nvSpPr>
        <p:spPr>
          <a:xfrm rot="5400000">
            <a:off x="4059715" y="-1005750"/>
            <a:ext cx="585274" cy="8458200"/>
          </a:xfrm>
          <a:prstGeom prst="leftBrace">
            <a:avLst>
              <a:gd name="adj1" fmla="val 8333"/>
              <a:gd name="adj2" fmla="val 45135"/>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sz="1350"/>
          </a:p>
        </p:txBody>
      </p:sp>
      <p:sp>
        <p:nvSpPr>
          <p:cNvPr id="12" name="CuadroTexto 11">
            <a:extLst>
              <a:ext uri="{FF2B5EF4-FFF2-40B4-BE49-F238E27FC236}">
                <a16:creationId xmlns:a16="http://schemas.microsoft.com/office/drawing/2014/main" xmlns="" id="{6BF9ACFE-9DAC-48A6-8BED-BA2BF1EB6C4A}"/>
              </a:ext>
            </a:extLst>
          </p:cNvPr>
          <p:cNvSpPr txBox="1"/>
          <p:nvPr/>
        </p:nvSpPr>
        <p:spPr>
          <a:xfrm>
            <a:off x="3593652" y="3300596"/>
            <a:ext cx="2464253" cy="300082"/>
          </a:xfrm>
          <a:prstGeom prst="rect">
            <a:avLst/>
          </a:prstGeom>
          <a:solidFill>
            <a:srgbClr val="FFFF00"/>
          </a:solidFill>
        </p:spPr>
        <p:txBody>
          <a:bodyPr wrap="square" rtlCol="0">
            <a:spAutoFit/>
          </a:bodyPr>
          <a:lstStyle/>
          <a:p>
            <a:pPr algn="ctr"/>
            <a:r>
              <a:rPr lang="es-MX" sz="1350" dirty="0">
                <a:latin typeface="Arial" panose="020B0604020202020204" pitchFamily="34" charset="0"/>
                <a:cs typeface="Arial" panose="020B0604020202020204" pitchFamily="34" charset="0"/>
              </a:rPr>
              <a:t>Se abre la sesión:</a:t>
            </a:r>
          </a:p>
        </p:txBody>
      </p:sp>
      <p:sp>
        <p:nvSpPr>
          <p:cNvPr id="14" name="CuadroTexto 13">
            <a:extLst>
              <a:ext uri="{FF2B5EF4-FFF2-40B4-BE49-F238E27FC236}">
                <a16:creationId xmlns:a16="http://schemas.microsoft.com/office/drawing/2014/main" xmlns="" id="{AEC224CB-CE8C-4DCF-9DCA-225E4BA96B4C}"/>
              </a:ext>
            </a:extLst>
          </p:cNvPr>
          <p:cNvSpPr txBox="1"/>
          <p:nvPr/>
        </p:nvSpPr>
        <p:spPr>
          <a:xfrm>
            <a:off x="216309" y="4239628"/>
            <a:ext cx="1257300" cy="715581"/>
          </a:xfrm>
          <a:prstGeom prst="rect">
            <a:avLst/>
          </a:prstGeom>
          <a:noFill/>
        </p:spPr>
        <p:txBody>
          <a:bodyPr wrap="square" rtlCol="0">
            <a:spAutoFit/>
          </a:bodyPr>
          <a:lstStyle/>
          <a:p>
            <a:pPr algn="ctr"/>
            <a:r>
              <a:rPr lang="es-MX" sz="1350" b="1" dirty="0">
                <a:latin typeface="Arial" panose="020B0604020202020204" pitchFamily="34" charset="0"/>
                <a:cs typeface="Arial" panose="020B0604020202020204" pitchFamily="34" charset="0"/>
              </a:rPr>
              <a:t>El Presidente del </a:t>
            </a:r>
            <a:r>
              <a:rPr lang="es-MX" sz="1350" b="1" dirty="0">
                <a:latin typeface="Arial" panose="020B0604020202020204" pitchFamily="34" charset="0"/>
                <a:cs typeface="Arial" panose="020B0604020202020204" pitchFamily="34" charset="0"/>
              </a:rPr>
              <a:t>TET.</a:t>
            </a:r>
            <a:endParaRPr lang="es-MX" sz="1350" b="1" dirty="0">
              <a:latin typeface="Arial" panose="020B0604020202020204" pitchFamily="34" charset="0"/>
              <a:cs typeface="Arial" panose="020B0604020202020204" pitchFamily="34" charset="0"/>
            </a:endParaRPr>
          </a:p>
        </p:txBody>
      </p:sp>
      <p:sp>
        <p:nvSpPr>
          <p:cNvPr id="15" name="Abrir llave 14">
            <a:extLst>
              <a:ext uri="{FF2B5EF4-FFF2-40B4-BE49-F238E27FC236}">
                <a16:creationId xmlns:a16="http://schemas.microsoft.com/office/drawing/2014/main" xmlns="" id="{EDE18628-E92F-4C48-8B38-8529E75A8734}"/>
              </a:ext>
            </a:extLst>
          </p:cNvPr>
          <p:cNvSpPr/>
          <p:nvPr/>
        </p:nvSpPr>
        <p:spPr>
          <a:xfrm>
            <a:off x="1543056" y="3300601"/>
            <a:ext cx="257633" cy="2016353"/>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sz="1350"/>
          </a:p>
        </p:txBody>
      </p:sp>
      <p:sp>
        <p:nvSpPr>
          <p:cNvPr id="16" name="CuadroTexto 15">
            <a:extLst>
              <a:ext uri="{FF2B5EF4-FFF2-40B4-BE49-F238E27FC236}">
                <a16:creationId xmlns:a16="http://schemas.microsoft.com/office/drawing/2014/main" xmlns="" id="{F04F5413-2B54-4165-B65E-4D7DB093FA6B}"/>
              </a:ext>
            </a:extLst>
          </p:cNvPr>
          <p:cNvSpPr txBox="1"/>
          <p:nvPr/>
        </p:nvSpPr>
        <p:spPr>
          <a:xfrm>
            <a:off x="1707698" y="3353614"/>
            <a:ext cx="1885950" cy="2123658"/>
          </a:xfrm>
          <a:prstGeom prst="rect">
            <a:avLst/>
          </a:prstGeom>
          <a:noFill/>
        </p:spPr>
        <p:txBody>
          <a:bodyPr wrap="square" rtlCol="0">
            <a:spAutoFit/>
          </a:bodyPr>
          <a:lstStyle/>
          <a:p>
            <a:pPr marL="214308" indent="-214308" algn="just">
              <a:buFont typeface="Arial" panose="020B0604020202020204" pitchFamily="34" charset="0"/>
              <a:buChar char="•"/>
            </a:pPr>
            <a:r>
              <a:rPr lang="es-MX" sz="1200" b="1" dirty="0">
                <a:latin typeface="Arial" panose="020B0604020202020204" pitchFamily="34" charset="0"/>
                <a:cs typeface="Arial" panose="020B0604020202020204" pitchFamily="34" charset="0"/>
              </a:rPr>
              <a:t>Verifica el quórum legal y se aprueba el orden del día.</a:t>
            </a:r>
          </a:p>
          <a:p>
            <a:pPr marL="214308" indent="-214308" algn="just">
              <a:buFont typeface="Arial" panose="020B0604020202020204" pitchFamily="34" charset="0"/>
              <a:buChar char="•"/>
            </a:pPr>
            <a:r>
              <a:rPr lang="es-MX" sz="1200" b="1" dirty="0">
                <a:latin typeface="Arial" panose="020B0604020202020204" pitchFamily="34" charset="0"/>
                <a:cs typeface="Arial" panose="020B0604020202020204" pitchFamily="34" charset="0"/>
              </a:rPr>
              <a:t>El Magistrado Ponente o su Juez Instructor, dará cuenta de los proyectos de resolución turnados a la ponencia a su cargo.</a:t>
            </a:r>
          </a:p>
        </p:txBody>
      </p:sp>
      <p:cxnSp>
        <p:nvCxnSpPr>
          <p:cNvPr id="7" name="6 Conector recto de flecha"/>
          <p:cNvCxnSpPr/>
          <p:nvPr/>
        </p:nvCxnSpPr>
        <p:spPr>
          <a:xfrm flipV="1">
            <a:off x="4154763" y="4441381"/>
            <a:ext cx="628651" cy="37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8 CuadroTexto"/>
          <p:cNvSpPr txBox="1"/>
          <p:nvPr/>
        </p:nvSpPr>
        <p:spPr>
          <a:xfrm>
            <a:off x="4057652" y="4025690"/>
            <a:ext cx="946053" cy="253916"/>
          </a:xfrm>
          <a:prstGeom prst="rect">
            <a:avLst/>
          </a:prstGeom>
          <a:noFill/>
        </p:spPr>
        <p:txBody>
          <a:bodyPr wrap="square" rtlCol="0">
            <a:spAutoFit/>
          </a:bodyPr>
          <a:lstStyle/>
          <a:p>
            <a:r>
              <a:rPr lang="es-MX" sz="1050" dirty="0"/>
              <a:t>Se procede a:</a:t>
            </a:r>
          </a:p>
        </p:txBody>
      </p:sp>
      <p:sp>
        <p:nvSpPr>
          <p:cNvPr id="13" name="12 CuadroTexto"/>
          <p:cNvSpPr txBox="1"/>
          <p:nvPr/>
        </p:nvSpPr>
        <p:spPr>
          <a:xfrm>
            <a:off x="5330780" y="3916205"/>
            <a:ext cx="1084971" cy="923330"/>
          </a:xfrm>
          <a:prstGeom prst="rect">
            <a:avLst/>
          </a:prstGeom>
          <a:noFill/>
        </p:spPr>
        <p:txBody>
          <a:bodyPr wrap="square" rtlCol="0">
            <a:spAutoFit/>
          </a:bodyPr>
          <a:lstStyle/>
          <a:p>
            <a:pPr algn="just"/>
            <a:r>
              <a:rPr lang="es-MX" sz="1350" dirty="0">
                <a:latin typeface="Arial" panose="020B0604020202020204" pitchFamily="34" charset="0"/>
                <a:cs typeface="Arial" panose="020B0604020202020204" pitchFamily="34" charset="0"/>
              </a:rPr>
              <a:t>Discutir los asuntos y se someten a votación </a:t>
            </a:r>
          </a:p>
        </p:txBody>
      </p:sp>
      <p:sp>
        <p:nvSpPr>
          <p:cNvPr id="17" name="16 Abrir llave"/>
          <p:cNvSpPr/>
          <p:nvPr/>
        </p:nvSpPr>
        <p:spPr>
          <a:xfrm>
            <a:off x="6545873" y="3683639"/>
            <a:ext cx="685800" cy="124752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sz="1350"/>
          </a:p>
        </p:txBody>
      </p:sp>
      <p:sp>
        <p:nvSpPr>
          <p:cNvPr id="18" name="17 CuadroTexto"/>
          <p:cNvSpPr txBox="1"/>
          <p:nvPr/>
        </p:nvSpPr>
        <p:spPr>
          <a:xfrm>
            <a:off x="6992963" y="3885457"/>
            <a:ext cx="1543050" cy="1131079"/>
          </a:xfrm>
          <a:prstGeom prst="rect">
            <a:avLst/>
          </a:prstGeom>
          <a:noFill/>
        </p:spPr>
        <p:txBody>
          <a:bodyPr wrap="square" rtlCol="0">
            <a:spAutoFit/>
          </a:bodyPr>
          <a:lstStyle/>
          <a:p>
            <a:pPr algn="just"/>
            <a:r>
              <a:rPr lang="es-MX" sz="1350" dirty="0">
                <a:latin typeface="Arial" panose="020B0604020202020204" pitchFamily="34" charset="0"/>
                <a:cs typeface="Arial" panose="020B0604020202020204" pitchFamily="34" charset="0"/>
              </a:rPr>
              <a:t>Las sentencias se aprobarán por </a:t>
            </a:r>
            <a:r>
              <a:rPr lang="es-MX" sz="1350" b="1" dirty="0">
                <a:latin typeface="Arial" panose="020B0604020202020204" pitchFamily="34" charset="0"/>
                <a:cs typeface="Arial" panose="020B0604020202020204" pitchFamily="34" charset="0"/>
              </a:rPr>
              <a:t>unanimidad</a:t>
            </a:r>
            <a:r>
              <a:rPr lang="es-MX" sz="1350" dirty="0">
                <a:latin typeface="Arial" panose="020B0604020202020204" pitchFamily="34" charset="0"/>
                <a:cs typeface="Arial" panose="020B0604020202020204" pitchFamily="34" charset="0"/>
              </a:rPr>
              <a:t> o </a:t>
            </a:r>
            <a:r>
              <a:rPr lang="es-MX" sz="1350" b="1" dirty="0">
                <a:latin typeface="Arial" panose="020B0604020202020204" pitchFamily="34" charset="0"/>
                <a:cs typeface="Arial" panose="020B0604020202020204" pitchFamily="34" charset="0"/>
              </a:rPr>
              <a:t>mayoría</a:t>
            </a:r>
            <a:r>
              <a:rPr lang="es-MX" sz="1350" dirty="0">
                <a:latin typeface="Arial" panose="020B0604020202020204" pitchFamily="34" charset="0"/>
                <a:cs typeface="Arial" panose="020B0604020202020204" pitchFamily="34" charset="0"/>
              </a:rPr>
              <a:t> de votos. </a:t>
            </a:r>
          </a:p>
        </p:txBody>
      </p:sp>
      <p:sp>
        <p:nvSpPr>
          <p:cNvPr id="19" name="18 CuadroTexto"/>
          <p:cNvSpPr txBox="1"/>
          <p:nvPr/>
        </p:nvSpPr>
        <p:spPr>
          <a:xfrm>
            <a:off x="3071813" y="5208211"/>
            <a:ext cx="6000750" cy="71558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s-MX" sz="1350" dirty="0">
                <a:latin typeface="Arial" panose="020B0604020202020204" pitchFamily="34" charset="0"/>
                <a:cs typeface="Arial" panose="020B0604020202020204" pitchFamily="34" charset="0"/>
              </a:rPr>
              <a:t>En las sesiones públicas sólo podrán participar y hacer uso de la palabra los Magistrados Electorales; el Secretario General, levantará el acta circunstanciada correspondiente. </a:t>
            </a:r>
          </a:p>
        </p:txBody>
      </p:sp>
    </p:spTree>
    <p:extLst>
      <p:ext uri="{BB962C8B-B14F-4D97-AF65-F5344CB8AC3E}">
        <p14:creationId xmlns:p14="http://schemas.microsoft.com/office/powerpoint/2010/main" val="1823562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4526</TotalTime>
  <Words>3543</Words>
  <Application>Microsoft Office PowerPoint</Application>
  <PresentationFormat>Presentación en pantalla (4:3)</PresentationFormat>
  <Paragraphs>426</Paragraphs>
  <Slides>43</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43</vt:i4>
      </vt:variant>
    </vt:vector>
  </HeadingPairs>
  <TitlesOfParts>
    <vt:vector size="47" baseType="lpstr">
      <vt:lpstr>Arial</vt:lpstr>
      <vt:lpstr>Bodoni MT</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PcUriel</dc:creator>
  <cp:lastModifiedBy>Informatica</cp:lastModifiedBy>
  <cp:revision>211</cp:revision>
  <cp:lastPrinted>2017-11-10T17:39:57Z</cp:lastPrinted>
  <dcterms:modified xsi:type="dcterms:W3CDTF">2011-01-10T06:17:42Z</dcterms:modified>
</cp:coreProperties>
</file>